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Source Sans Pro" panose="020B0604020202020204" charset="0"/>
      <p:regular r:id="rId21"/>
      <p:bold r:id="rId22"/>
      <p:italic r:id="rId23"/>
      <p:boldItalic r:id="rId24"/>
    </p:embeddedFont>
    <p:embeddedFont>
      <p:font typeface="Raleway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66415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jessica_ladd_the_reporting_system_that_sexual_assault_survivors_want/transcript?language=e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 Warm Ups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Language practice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Since primitive times, societies have </a:t>
            </a:r>
            <a:r>
              <a:rPr lang="en" u="sng"/>
              <a:t>created, and told</a:t>
            </a:r>
            <a:r>
              <a:rPr lang="en"/>
              <a:t> legends. Even before the development of written language, cultures would orally pass down these popular stories. 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NO CHANGE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Created then subsequently told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Created and told</a:t>
            </a:r>
          </a:p>
          <a:p>
            <a:pPr marL="457200" lvl="0" indent="-228600">
              <a:spcBef>
                <a:spcPts val="0"/>
              </a:spcBef>
              <a:buAutoNum type="alphaUcPeriod"/>
            </a:pPr>
            <a:r>
              <a:rPr lang="en"/>
              <a:t>Created, and told original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Language practice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3355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Since primitive times, societies have </a:t>
            </a:r>
            <a:r>
              <a:rPr lang="en" u="sng"/>
              <a:t>created, and told</a:t>
            </a:r>
            <a:r>
              <a:rPr lang="en"/>
              <a:t> legends. Even before the development of written language, cultures would orally pass down these popular stories. 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NO CHANGE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Created then subsequently told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>
                <a:highlight>
                  <a:srgbClr val="FFFF00"/>
                </a:highlight>
              </a:rPr>
              <a:t>Created and told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Created, and told original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Thursday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733475" y="3285975"/>
            <a:ext cx="6679500" cy="107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900"/>
              <a:t>L.T. I can determine percentage of change (with OR without a calculator!)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Rates, Ratios, Proportions &amp; %		80 total pts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architect is working on a design for a solar power plant. While double-checking the blueprint, he realizes that he has made an error: The solar panels will not fit on the roof unless the dimensions of the roof are increased by 0.5%. Which of the following expresses this change in the dimensions of the roof as a fraction of the original dimensions?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1/2000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1/200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1/20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1/2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Rates, Ratios, Proportions &amp; %		80 total pts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architect is working on a design for a solar power plant. While double-checking the blueprint, he realizes that he has made an error: The solar panels will not fit on the roof unless the dimensions of the roof are increased by 0.5%. Which of the following expresses this change in the dimensions of the roof as a fraction of the original dimensions?</a:t>
            </a: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/>
              <a:t>1/2000</a:t>
            </a: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>
                <a:highlight>
                  <a:srgbClr val="FFFF00"/>
                </a:highlight>
              </a:rPr>
              <a:t>1/200</a:t>
            </a: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/>
              <a:t>1/20</a:t>
            </a: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/>
              <a:t>1/2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Reasoning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900"/>
              <a:t>Don’t get overwhelmed by wordy problems!</a:t>
            </a:r>
          </a:p>
          <a:p>
            <a:pPr lvl="0">
              <a:spcBef>
                <a:spcPts val="0"/>
              </a:spcBef>
              <a:buNone/>
            </a:pPr>
            <a:r>
              <a:rPr lang="en" sz="1900"/>
              <a:t>This question is simply asking you to convert 0.5% to a fraction. </a:t>
            </a:r>
          </a:p>
          <a:p>
            <a:pPr lvl="0">
              <a:spcBef>
                <a:spcPts val="0"/>
              </a:spcBef>
              <a:buNone/>
            </a:pPr>
            <a:r>
              <a:rPr lang="en" sz="1900"/>
              <a:t>Remember that “percent” means per hundred. This means </a:t>
            </a:r>
            <a:r>
              <a:rPr lang="en" sz="1900" i="1"/>
              <a:t>divide</a:t>
            </a:r>
            <a:r>
              <a:rPr lang="en" sz="1900"/>
              <a:t> by 100!</a:t>
            </a:r>
          </a:p>
          <a:p>
            <a:pPr lvl="0">
              <a:spcBef>
                <a:spcPts val="0"/>
              </a:spcBef>
              <a:buNone/>
            </a:pPr>
            <a:r>
              <a:rPr lang="en" sz="1900"/>
              <a:t>Therefore, 0.5%= 0.5 divided by 100:  ½ X 1/100 = 1/200.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Friday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772600" y="3197950"/>
            <a:ext cx="7344600" cy="156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900">
                <a:solidFill>
                  <a:srgbClr val="212121"/>
                </a:solidFill>
              </a:rPr>
              <a:t>LT: I can take notes from a lecture-based format to prepare for college lectures, business meetings,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Please watch, enjoy &amp; </a:t>
            </a:r>
            <a:r>
              <a:rPr lang="en" sz="2400" u="sng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take notes </a:t>
            </a:r>
            <a:r>
              <a:rPr lang="en" sz="240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on the following: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Ted Talk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Jessica Ladd: The reporting system that sexual assault survivors want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*Please note that this is a talk about rape. If you would prefer to watch/listen to a different video, feel free to do so in the hall. I am happy to give you a few others instead.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https://www.ted.com/talks/jessica_ladd_the_reporting_system_that_sexual_assault_survivors_want/transcript?language=en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Compare &amp; Share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Good note-taking is not finished when the lecture is completed. Take a moment and compare your notes with your seat partner. </a:t>
            </a:r>
            <a:r>
              <a:rPr lang="en" b="1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Add in info that you may have missed in a different color (pencil or pen) to prove that you’ve done this activity!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Monday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1418050" y="3295750"/>
            <a:ext cx="7168500" cy="103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L.T. I can use precise language, domain-specific vocab &amp; techniques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Afflict vs. Inflict								pg 539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900" b="1"/>
              <a:t>Afflict: to torment or distress someone or something. </a:t>
            </a:r>
            <a:r>
              <a:rPr lang="en" sz="1900" b="1" i="1"/>
              <a:t>Usually used as a passive verb.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Jeff is afflicted with frequent migraine headaches.</a:t>
            </a:r>
          </a:p>
          <a:p>
            <a:pPr lvl="0">
              <a:spcBef>
                <a:spcPts val="0"/>
              </a:spcBef>
              <a:buNone/>
            </a:pPr>
            <a:r>
              <a:rPr lang="en" sz="1900" b="1"/>
              <a:t>Inflict:  to impose punishment or suffering on someone or something.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No one dared displease the king, for he was known to inflict severe punishments on those who upset him.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Allusion vs Illusion							pg 539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3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900" b="1"/>
              <a:t>Allusion: an indirect reference to something; a hint  *The Bible is the most frequently alluded piece of literature!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The teacher’s comment about the most enigmatic smile in art history was not lost on Sopie; this allusion could only be  a reference to Leonardo da Vinci’s </a:t>
            </a:r>
            <a:r>
              <a:rPr lang="en" i="1"/>
              <a:t>Mona Lisa</a:t>
            </a:r>
            <a:r>
              <a:rPr lang="en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1900" b="1"/>
              <a:t>Illusion: a false, misleading, or deceptive appearance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A magician creates the illusion that something has disappeared by hiding it faster than the eye can follow it.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Tuesday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202925" y="3237050"/>
            <a:ext cx="6553800" cy="97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900"/>
              <a:t>L.T. I can identify a linear equation when provided a graph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Linear Equations						110 pts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Which of the following equations represents the line shown in the graph?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lphaUcParenR"/>
            </a:pPr>
            <a:r>
              <a:rPr lang="en" sz="1800"/>
              <a:t>y=6x+¼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lphaUcParenR"/>
            </a:pPr>
            <a:r>
              <a:rPr lang="en" sz="1800"/>
              <a:t>y= </a:t>
            </a:r>
            <a:r>
              <a:rPr lang="en" sz="1800" baseline="30000"/>
              <a:t>x</a:t>
            </a:r>
            <a:r>
              <a:rPr lang="en" sz="1800"/>
              <a:t>/</a:t>
            </a:r>
            <a:r>
              <a:rPr lang="en" sz="1800" baseline="-25000"/>
              <a:t>4</a:t>
            </a:r>
            <a:r>
              <a:rPr lang="en" sz="1800"/>
              <a:t> +6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lphaUcParenR"/>
            </a:pPr>
            <a:r>
              <a:rPr lang="en" sz="1800"/>
              <a:t>y=4x +6</a:t>
            </a:r>
          </a:p>
          <a:p>
            <a:pPr marL="457200" lvl="0" indent="-342900">
              <a:spcBef>
                <a:spcPts val="0"/>
              </a:spcBef>
              <a:buSzPct val="100000"/>
              <a:buAutoNum type="alphaUcParenR"/>
            </a:pPr>
            <a:r>
              <a:rPr lang="en" sz="1800"/>
              <a:t>y= 6x + 4</a:t>
            </a:r>
          </a:p>
        </p:txBody>
      </p:sp>
      <p:pic>
        <p:nvPicPr>
          <p:cNvPr id="91" name="Shape 91" descr="large graph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725" y="1152474"/>
            <a:ext cx="3566634" cy="380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37657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Linear Equations						110 pts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4294967295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Which of the following equations represents the line shown in the graph?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lphaUcParenR"/>
            </a:pPr>
            <a:r>
              <a:rPr lang="en" sz="1800"/>
              <a:t>y=6x+¼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lphaUcParenR"/>
            </a:pPr>
            <a:r>
              <a:rPr lang="en" sz="1800">
                <a:highlight>
                  <a:srgbClr val="FFFF00"/>
                </a:highlight>
              </a:rPr>
              <a:t>y= </a:t>
            </a:r>
            <a:r>
              <a:rPr lang="en" sz="1800" baseline="30000">
                <a:highlight>
                  <a:srgbClr val="FFFF00"/>
                </a:highlight>
              </a:rPr>
              <a:t>x</a:t>
            </a:r>
            <a:r>
              <a:rPr lang="en" sz="1800">
                <a:highlight>
                  <a:srgbClr val="FFFF00"/>
                </a:highlight>
              </a:rPr>
              <a:t>/</a:t>
            </a:r>
            <a:r>
              <a:rPr lang="en" sz="1800" baseline="-25000">
                <a:highlight>
                  <a:srgbClr val="FFFF00"/>
                </a:highlight>
              </a:rPr>
              <a:t>4</a:t>
            </a:r>
            <a:r>
              <a:rPr lang="en" sz="1800">
                <a:highlight>
                  <a:srgbClr val="FFFF00"/>
                </a:highlight>
              </a:rPr>
              <a:t> +6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lphaUcParenR"/>
            </a:pPr>
            <a:r>
              <a:rPr lang="en" sz="1800"/>
              <a:t>y=4x +6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lphaUcParenR"/>
            </a:pPr>
            <a:r>
              <a:rPr lang="en" sz="1800"/>
              <a:t>y= 6x + 4</a:t>
            </a:r>
          </a:p>
        </p:txBody>
      </p:sp>
      <p:pic>
        <p:nvPicPr>
          <p:cNvPr id="98" name="Shape 98" descr="large graph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725" y="1152474"/>
            <a:ext cx="3566634" cy="380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Reasoning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POE!!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Since answers are written in slope-intercept form (y=mx+b), find the slope of the line and its y-intercept and match to answer options.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line crosses the vertical axis at (0,6), making the y-intercept of the line 6</a:t>
            </a:r>
          </a:p>
          <a:p>
            <a:pPr marL="457200" lvl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(this eliminates answers A &amp; D)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find the slope of the line, you can count the rise &amp; run (RISE OVER RUN) from the y-intercept to the next point that lands on the intersection of two grid-lines or use the slope formula.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Wednesday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997525" y="3413100"/>
            <a:ext cx="6444900" cy="9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900">
                <a:solidFill>
                  <a:srgbClr val="212121"/>
                </a:solidFill>
              </a:rPr>
              <a:t>LT: I can maintain a formal style and objective tone while attending to the norms and conventions of the writing provided.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Office PowerPoint</Application>
  <PresentationFormat>On-screen Show (16:9)</PresentationFormat>
  <Paragraphs>77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Source Sans Pro</vt:lpstr>
      <vt:lpstr>Raleway</vt:lpstr>
      <vt:lpstr>plum</vt:lpstr>
      <vt:lpstr>SAT Warm Ups</vt:lpstr>
      <vt:lpstr>Monday</vt:lpstr>
      <vt:lpstr>Afflict vs. Inflict        pg 539</vt:lpstr>
      <vt:lpstr>Allusion vs Illusion       pg 539</vt:lpstr>
      <vt:lpstr>Tuesday</vt:lpstr>
      <vt:lpstr>Linear Equations      110 pts</vt:lpstr>
      <vt:lpstr>Linear Equations      110 pts</vt:lpstr>
      <vt:lpstr>Reasoning</vt:lpstr>
      <vt:lpstr>Wednesday</vt:lpstr>
      <vt:lpstr>Language practice</vt:lpstr>
      <vt:lpstr>Language practice </vt:lpstr>
      <vt:lpstr>Thursday</vt:lpstr>
      <vt:lpstr>Rates, Ratios, Proportions &amp; %  80 total pts</vt:lpstr>
      <vt:lpstr>Rates, Ratios, Proportions &amp; %  80 total pts </vt:lpstr>
      <vt:lpstr>Reasoning</vt:lpstr>
      <vt:lpstr>Friday</vt:lpstr>
      <vt:lpstr>Please watch, enjoy &amp; take notes on the following: </vt:lpstr>
      <vt:lpstr>Compare &amp; Share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Warm Ups</dc:title>
  <dc:creator>TERI KOPACK</dc:creator>
  <cp:lastModifiedBy>District Office Employee</cp:lastModifiedBy>
  <cp:revision>1</cp:revision>
  <dcterms:modified xsi:type="dcterms:W3CDTF">2017-02-16T17:51:41Z</dcterms:modified>
</cp:coreProperties>
</file>