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Nunito"/>
      <p:regular r:id="rId21"/>
      <p:bold r:id="rId22"/>
      <p:italic r:id="rId23"/>
      <p:boldItalic r:id="rId24"/>
    </p:embeddedFont>
    <p:embeddedFont>
      <p:font typeface="Maven Pro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Nunito-bold.fntdata"/><Relationship Id="rId21" Type="http://schemas.openxmlformats.org/officeDocument/2006/relationships/font" Target="fonts/Nunito-regular.fntdata"/><Relationship Id="rId24" Type="http://schemas.openxmlformats.org/officeDocument/2006/relationships/font" Target="fonts/Nunito-boldItalic.fntdata"/><Relationship Id="rId23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avenPro-bold.fntdata"/><Relationship Id="rId25" Type="http://schemas.openxmlformats.org/officeDocument/2006/relationships/font" Target="fonts/Maven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Shape 3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sz="9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 Prep</a:t>
            </a:r>
            <a:endParaRPr/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311700" y="2834125"/>
            <a:ext cx="8520600" cy="11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Warm-Ups</a:t>
            </a:r>
            <a:endParaRPr sz="3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Week 7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_20160912_094148_567.jpg" id="329" name="Shape 3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850" y="-155375"/>
            <a:ext cx="8034300" cy="6068024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Shape 330"/>
          <p:cNvSpPr/>
          <p:nvPr/>
        </p:nvSpPr>
        <p:spPr>
          <a:xfrm>
            <a:off x="4128250" y="3898225"/>
            <a:ext cx="1930800" cy="3330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</a:t>
            </a:r>
            <a:endParaRPr/>
          </a:p>
        </p:txBody>
      </p:sp>
      <p:sp>
        <p:nvSpPr>
          <p:cNvPr id="336" name="Shape 336"/>
          <p:cNvSpPr txBox="1"/>
          <p:nvPr>
            <p:ph idx="1" type="subTitle"/>
          </p:nvPr>
        </p:nvSpPr>
        <p:spPr>
          <a:xfrm>
            <a:off x="640300" y="3753775"/>
            <a:ext cx="7534200" cy="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/>
              <a:t>L.T. I can effectively edit writing to be precise </a:t>
            </a:r>
            <a:endParaRPr sz="25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_20160912_093019_876.jpg" id="341" name="Shape 3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162413" y="-909738"/>
            <a:ext cx="6730650" cy="8566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_20160912_093019_876.jpg" id="346" name="Shape 3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162413" y="-909738"/>
            <a:ext cx="6730650" cy="8566976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Shape 347"/>
          <p:cNvSpPr/>
          <p:nvPr/>
        </p:nvSpPr>
        <p:spPr>
          <a:xfrm>
            <a:off x="4683100" y="2460750"/>
            <a:ext cx="976500" cy="37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Friday</a:t>
            </a:r>
            <a:endParaRPr/>
          </a:p>
        </p:txBody>
      </p:sp>
      <p:sp>
        <p:nvSpPr>
          <p:cNvPr id="353" name="Shape 353"/>
          <p:cNvSpPr txBox="1"/>
          <p:nvPr>
            <p:ph idx="1" type="subTitle"/>
          </p:nvPr>
        </p:nvSpPr>
        <p:spPr>
          <a:xfrm>
            <a:off x="311700" y="2834125"/>
            <a:ext cx="8520600" cy="11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L.T. I can take notes from a video that mimics a lecture-based college class or business meeting</a:t>
            </a:r>
            <a:endParaRPr sz="25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>
            <p:ph type="title"/>
          </p:nvPr>
        </p:nvSpPr>
        <p:spPr>
          <a:xfrm>
            <a:off x="1303800" y="598575"/>
            <a:ext cx="7030500" cy="13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Ted Talk:</a:t>
            </a:r>
            <a:r>
              <a:rPr lang="en" sz="2600">
                <a:solidFill>
                  <a:schemeClr val="accent3"/>
                </a:solidFill>
              </a:rPr>
              <a:t> </a:t>
            </a:r>
            <a:r>
              <a:rPr lang="en" sz="2600">
                <a:solidFill>
                  <a:schemeClr val="accent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Aomawa Shields</a:t>
            </a:r>
            <a:endParaRPr sz="2600">
              <a:solidFill>
                <a:schemeClr val="accent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accent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accent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How we'll find life on other planets</a:t>
            </a:r>
            <a:endParaRPr sz="2600">
              <a:solidFill>
                <a:schemeClr val="accent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accent3"/>
              </a:solidFill>
            </a:endParaRPr>
          </a:p>
        </p:txBody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https://www.ted.com/talks/aomawa_shields_how_we_ll_find_life_on_other_planets#t-33952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accent3"/>
                </a:solidFill>
              </a:rPr>
              <a:t>Compare &amp; Share</a:t>
            </a:r>
            <a:endParaRPr sz="3500">
              <a:solidFill>
                <a:schemeClr val="accent3"/>
              </a:solidFill>
            </a:endParaRPr>
          </a:p>
        </p:txBody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Good note-taking is not finished when the lecture is completed. Take a moment and compare your notes with your seat partner. </a:t>
            </a:r>
            <a:r>
              <a:rPr b="1" lang="en" sz="24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Add in info that you may have missed in a different color (pencil or pen) to prove that you’ve done this activity!</a:t>
            </a:r>
            <a:endParaRPr sz="24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</a:t>
            </a:r>
            <a:endParaRPr/>
          </a:p>
        </p:txBody>
      </p:sp>
      <p:sp>
        <p:nvSpPr>
          <p:cNvPr id="284" name="Shape 284"/>
          <p:cNvSpPr txBox="1"/>
          <p:nvPr>
            <p:ph idx="1" type="subTitle"/>
          </p:nvPr>
        </p:nvSpPr>
        <p:spPr>
          <a:xfrm>
            <a:off x="311700" y="2834125"/>
            <a:ext cx="8520600" cy="97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F3F3F3"/>
                </a:solidFill>
              </a:rPr>
              <a:t>L.T. I can use precise language, domain-specific vocab &amp; techniques</a:t>
            </a:r>
            <a:endParaRPr sz="25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Leave vs. Let</a:t>
            </a:r>
            <a:endParaRPr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311700" y="1267000"/>
            <a:ext cx="8520600" cy="40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u="sng"/>
              <a:t>Leave</a:t>
            </a:r>
            <a:r>
              <a:rPr lang="en" sz="1600"/>
              <a:t>: To depart; to allow something to remain behind after departing; to allow something to remain as it is. </a:t>
            </a:r>
            <a:endParaRPr sz="1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*When </a:t>
            </a:r>
            <a:r>
              <a:rPr i="1" lang="en" sz="1600"/>
              <a:t>leave</a:t>
            </a:r>
            <a:r>
              <a:rPr lang="en" sz="1600"/>
              <a:t> is used in the third sense-- to allow something to remain as it is-- and </a:t>
            </a:r>
            <a:r>
              <a:rPr lang="en" sz="1600"/>
              <a:t>followed</a:t>
            </a:r>
            <a:r>
              <a:rPr lang="en" sz="1600"/>
              <a:t> by </a:t>
            </a:r>
            <a:r>
              <a:rPr i="1" lang="en" sz="1600"/>
              <a:t>alone</a:t>
            </a:r>
            <a:r>
              <a:rPr lang="en" sz="1600"/>
              <a:t>, this verb does overlap with </a:t>
            </a:r>
            <a:r>
              <a:rPr i="1" lang="en" sz="1600"/>
              <a:t>let</a:t>
            </a:r>
            <a:endParaRPr i="1" sz="1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Ex: If parents leave (</a:t>
            </a:r>
            <a:r>
              <a:rPr i="1" lang="en" sz="1600"/>
              <a:t>or</a:t>
            </a:r>
            <a:r>
              <a:rPr lang="en" sz="1600"/>
              <a:t> let) a baby alone with a new toy, she will understand it as quickly as if they </a:t>
            </a:r>
            <a:r>
              <a:rPr lang="en" sz="1600"/>
              <a:t>demonstrated</a:t>
            </a:r>
            <a:r>
              <a:rPr lang="en" sz="1600"/>
              <a:t> how the toy works. </a:t>
            </a:r>
            <a:endParaRPr sz="1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 u="sng"/>
              <a:t>Let</a:t>
            </a:r>
            <a:r>
              <a:rPr lang="en" sz="1600"/>
              <a:t>: to allow or the rent out (though may also take on other meanings determined by the word(s) that follow it in the sentence</a:t>
            </a:r>
            <a:endParaRPr sz="16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Ex: The </a:t>
            </a:r>
            <a:r>
              <a:rPr lang="en" sz="1600"/>
              <a:t>French</a:t>
            </a:r>
            <a:r>
              <a:rPr lang="en" sz="1600"/>
              <a:t> border police would not let the Dutch tourist pass without a passport.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vs. Sit							</a:t>
            </a:r>
            <a:r>
              <a:rPr lang="en" sz="1800"/>
              <a:t>**Similar to lay/lie &amp; raise/rise</a:t>
            </a:r>
            <a:endParaRPr sz="1800"/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380525" y="1482700"/>
            <a:ext cx="8226900" cy="30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u="sng"/>
              <a:t>Set</a:t>
            </a:r>
            <a:r>
              <a:rPr lang="en" sz="1600"/>
              <a:t>: to put or place something, to settle or arrange it. Can </a:t>
            </a:r>
            <a:r>
              <a:rPr lang="en" sz="1600"/>
              <a:t>also</a:t>
            </a:r>
            <a:r>
              <a:rPr lang="en" sz="1600"/>
              <a:t> take on other </a:t>
            </a:r>
            <a:r>
              <a:rPr lang="en" sz="1600"/>
              <a:t>meanings</a:t>
            </a:r>
            <a:r>
              <a:rPr lang="en" sz="1600"/>
              <a:t> when combined with several different </a:t>
            </a:r>
            <a:r>
              <a:rPr lang="en" sz="1600"/>
              <a:t>prepositions</a:t>
            </a:r>
            <a:r>
              <a:rPr lang="en" sz="1600"/>
              <a:t>. Usually takes a </a:t>
            </a:r>
            <a:r>
              <a:rPr b="1" lang="en" sz="1600"/>
              <a:t>direct object.</a:t>
            </a:r>
            <a:endParaRPr b="1" sz="1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Ex: You set the ladder against the fence. You set a value on family heirlooms. You set a date for the </a:t>
            </a:r>
            <a:r>
              <a:rPr lang="en" sz="1600"/>
              <a:t>family</a:t>
            </a:r>
            <a:r>
              <a:rPr lang="en" sz="1600"/>
              <a:t> reunion.</a:t>
            </a:r>
            <a:endParaRPr sz="1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 u="sng"/>
              <a:t>Sit</a:t>
            </a:r>
            <a:r>
              <a:rPr lang="en" sz="1600"/>
              <a:t>: take a seat; be in a seated position; to rest somewhere; to occupy a place. Does NOT usually take a direct object, though it may (ex: The usher sat us in the center seats.)</a:t>
            </a:r>
            <a:endParaRPr sz="16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Ex: The beach house sits on a hill at some distance from the shoreline.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</a:t>
            </a:r>
            <a:endParaRPr/>
          </a:p>
        </p:txBody>
      </p:sp>
      <p:sp>
        <p:nvSpPr>
          <p:cNvPr id="302" name="Shape 302"/>
          <p:cNvSpPr txBox="1"/>
          <p:nvPr>
            <p:ph idx="1" type="subTitle"/>
          </p:nvPr>
        </p:nvSpPr>
        <p:spPr>
          <a:xfrm>
            <a:off x="311700" y="2834125"/>
            <a:ext cx="8520600" cy="10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L.T. I can determine the percentage of a total number</a:t>
            </a: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_20160912_094127_181.jpg" id="307" name="Shape 3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213987" y="-1545263"/>
            <a:ext cx="5359901" cy="823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_20160912_094127_181.jpg" id="312" name="Shape 3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213987" y="-1545263"/>
            <a:ext cx="5359901" cy="8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/>
          <p:nvPr/>
        </p:nvSpPr>
        <p:spPr>
          <a:xfrm>
            <a:off x="1065425" y="3765075"/>
            <a:ext cx="1220700" cy="24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Wednesday</a:t>
            </a:r>
            <a:endParaRPr/>
          </a:p>
        </p:txBody>
      </p:sp>
      <p:sp>
        <p:nvSpPr>
          <p:cNvPr id="319" name="Shape 319"/>
          <p:cNvSpPr txBox="1"/>
          <p:nvPr>
            <p:ph idx="1" type="subTitle"/>
          </p:nvPr>
        </p:nvSpPr>
        <p:spPr>
          <a:xfrm>
            <a:off x="443500" y="2914000"/>
            <a:ext cx="7717800" cy="96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L.T. I can use the DIRT formula to solve a problem</a:t>
            </a:r>
            <a:endParaRPr sz="2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_20160912_094148_567.jpg" id="324" name="Shape 3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850" y="-155375"/>
            <a:ext cx="8034300" cy="606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