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Roboto-regular.fntdata"/><Relationship Id="rId21" Type="http://schemas.openxmlformats.org/officeDocument/2006/relationships/slide" Target="slides/slide17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Ups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100" y="2715931"/>
            <a:ext cx="8222100" cy="654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Week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Wednesday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LT: I can utilize my notes and knowledge of commonly confused words to correctly complete the following sentences.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Lie vs Lay   </a:t>
            </a:r>
            <a:r>
              <a:rPr lang="en" sz="2500"/>
              <a:t>*Only write the ANSWER in your notes!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Every afternoon, we _____ on the bed for a nap.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When they’re cold, they ____________ a blanket on their legs.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All of last week I ___________ in bed feeling sick.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Our pet dogs like to _____________ under the table.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While we meet, they __________ their purses on the couch.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Susanna and Maribel often _________ on the floor to make posters.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Last night we all __________ awake until midnight.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Yesterday, our teacher _____  on the ground, injured.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Rise vs. Raise    </a:t>
            </a:r>
            <a:r>
              <a:rPr lang="en" sz="2500"/>
              <a:t>*Only write the ANSWERS in your notes!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I am going to ask my boss to _____ my salary.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When I wanted to answer the question I _________ my hand in class.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I had an early </a:t>
            </a:r>
            <a:r>
              <a:rPr lang="en"/>
              <a:t>appointment</a:t>
            </a:r>
            <a:r>
              <a:rPr lang="en"/>
              <a:t>, so I ____________ at 5:00am.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When his alarm goes off, he will _________ and turn it off.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Sam made corrections and his teacher _____________ his grade on the essay.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Because I was so tired, I decided to ______ later than usual.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Jamie watched below as her little sister ______ higher up the mountain.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Johnathan used a block of wood to _______ his bed up higher.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244375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Answers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311700" y="959550"/>
            <a:ext cx="3364800" cy="389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Lie vs Lay: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lie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lay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lay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lie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lay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lie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lay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lay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59" name="Shape 159"/>
          <p:cNvSpPr txBox="1"/>
          <p:nvPr/>
        </p:nvSpPr>
        <p:spPr>
          <a:xfrm>
            <a:off x="4484550" y="1193725"/>
            <a:ext cx="32187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500"/>
              </a:spcAft>
              <a:buNone/>
            </a:pPr>
            <a:r>
              <a:rPr lang="en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Rise vs Raise:</a:t>
            </a:r>
          </a:p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Clr>
                <a:schemeClr val="dk2"/>
              </a:buClr>
              <a:buFont typeface="Roboto"/>
              <a:buAutoNum type="arabicPeriod"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raise</a:t>
            </a:r>
          </a:p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Clr>
                <a:schemeClr val="dk2"/>
              </a:buClr>
              <a:buFont typeface="Roboto"/>
              <a:buAutoNum type="arabicPeriod"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raised</a:t>
            </a:r>
          </a:p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Clr>
                <a:schemeClr val="dk2"/>
              </a:buClr>
              <a:buFont typeface="Roboto"/>
              <a:buAutoNum type="arabicPeriod"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rose</a:t>
            </a:r>
          </a:p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Clr>
                <a:schemeClr val="dk2"/>
              </a:buClr>
              <a:buFont typeface="Roboto"/>
              <a:buAutoNum type="arabicPeriod"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rise</a:t>
            </a:r>
          </a:p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Clr>
                <a:schemeClr val="dk2"/>
              </a:buClr>
              <a:buFont typeface="Roboto"/>
              <a:buAutoNum type="arabicPeriod"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raised</a:t>
            </a:r>
          </a:p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Clr>
                <a:schemeClr val="dk2"/>
              </a:buClr>
              <a:buFont typeface="Roboto"/>
              <a:buAutoNum type="arabicPeriod"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rise</a:t>
            </a:r>
          </a:p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Clr>
                <a:schemeClr val="dk2"/>
              </a:buClr>
              <a:buFont typeface="Roboto"/>
              <a:buAutoNum type="arabicPeriod"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rose</a:t>
            </a:r>
          </a:p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Clr>
                <a:schemeClr val="dk2"/>
              </a:buClr>
              <a:buFont typeface="Roboto"/>
              <a:buAutoNum type="arabicPeriod"/>
            </a:pPr>
            <a:r>
              <a:rPr lang="en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raise</a:t>
            </a:r>
          </a:p>
          <a:p>
            <a:pPr lvl="0" rtl="0"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Thursday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LT: I can memorize common conversions to save time and energy 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during the SAT and life!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1606" y="0"/>
            <a:ext cx="379378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/>
        </p:nvSpPr>
        <p:spPr>
          <a:xfrm>
            <a:off x="6121425" y="1953000"/>
            <a:ext cx="2931000" cy="3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>
                <a:solidFill>
                  <a:srgbClr val="F3F3F3"/>
                </a:solidFill>
              </a:rPr>
              <a:t>You WILL have a quiz on these next week &amp; will NOT be allowed to use your notes for it.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2000">
                <a:solidFill>
                  <a:srgbClr val="F3F3F3"/>
                </a:solidFill>
              </a:rPr>
              <a:t>Take a picture of your notes and review it for a few minutes each day!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Friday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L.T. I can quickwrite about things that are important to 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your Warm-Up section of your binder: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Write about what your future looks like…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Where are you?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What do you do on a day-to-day basis?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Who are you surrounded by?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What is the weather like throughout the year?</a:t>
            </a:r>
          </a:p>
          <a:p>
            <a:pPr indent="-355600" lvl="0" marL="457200" rtl="0">
              <a:spcBef>
                <a:spcPts val="0"/>
              </a:spcBef>
              <a:buSzPct val="100000"/>
              <a:buChar char="-"/>
            </a:pPr>
            <a:r>
              <a:rPr lang="en" sz="2000"/>
              <a:t>How far away from family are you?</a:t>
            </a:r>
          </a:p>
          <a:p>
            <a:pPr indent="-355600" lvl="0" marL="457200">
              <a:spcBef>
                <a:spcPts val="0"/>
              </a:spcBef>
              <a:buSzPct val="100000"/>
              <a:buChar char="-"/>
            </a:pPr>
            <a:r>
              <a:rPr lang="en" sz="2000"/>
              <a:t>What are your “must haves” to be happy?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Monday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FEFEF"/>
                </a:solidFill>
              </a:rPr>
              <a:t>LT: I can use precise language, domain-specific vocab and techniques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Lay vs. Lie											Pg 540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017800"/>
            <a:ext cx="8520600" cy="3933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Lay: to place or put something down; usually followed by a “something”(direct object/noun or object pronoun)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	</a:t>
            </a:r>
            <a:r>
              <a:rPr lang="en"/>
              <a:t>Ex: Before she begins to paint, Emily lays all of her pencils, brushes, and paints on her worktable to avoid interruptions while she draws and paints.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Lie: to recline, to be in a lying position or at rest; a verb that NEVER takes a direct object! (You NEVER “lie the book on the table”)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	</a:t>
            </a:r>
            <a:r>
              <a:rPr lang="en"/>
              <a:t>Ex: I am not feeling well, so I will go lie down.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Lay vs Lie cont.	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The past form of “lie” is identical with the present form of “lay.” This can cause issues in understanding if you are not careful!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	Ex: Having laid the picnic cloth under the sycamore, they lay in the shady grass all last Sunday afternoon.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Raise vs Rise							Pg 540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891775"/>
            <a:ext cx="8520600" cy="412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Raise: to lift up ; cause to rise or grow; HAS a direct object! (You raise weights, roof beams, tomato plants, or children) &amp; is a VERB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	</a:t>
            </a:r>
            <a:r>
              <a:rPr lang="en"/>
              <a:t>Ex: The trade tariff on imported leather goods raised the prices of Italian shoes.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Rise: to get up, to go up or to be built up; NEVER has a direct object! (You don’t rise anything!)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/>
              <a:t>Ex: Long-distance commuters must rise early and return</a:t>
            </a:r>
            <a:r>
              <a:rPr lang="en" sz="2400"/>
              <a:t> home late.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Tuesday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LT: I can solve functions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Functions								50 pts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If </a:t>
            </a:r>
            <a:r>
              <a:rPr i="1" lang="en" sz="2400"/>
              <a:t>f(x)</a:t>
            </a:r>
            <a:r>
              <a:rPr lang="en" sz="2400"/>
              <a:t> = </a:t>
            </a:r>
            <a:r>
              <a:rPr i="1" lang="en" sz="2400"/>
              <a:t>x</a:t>
            </a:r>
            <a:r>
              <a:rPr baseline="30000" lang="en" sz="2400"/>
              <a:t>3</a:t>
            </a:r>
            <a:r>
              <a:rPr lang="en" sz="2400"/>
              <a:t> + 6, what is the value of </a:t>
            </a:r>
            <a:r>
              <a:rPr i="1" lang="en" sz="2400"/>
              <a:t>f</a:t>
            </a:r>
            <a:r>
              <a:rPr lang="en" sz="2400"/>
              <a:t>(3)?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  <a:buAutoNum type="alphaUcParenR"/>
            </a:pPr>
            <a:r>
              <a:rPr lang="en" sz="2400"/>
              <a:t>15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UcParenR"/>
            </a:pPr>
            <a:r>
              <a:rPr lang="en" sz="2400"/>
              <a:t>33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lphaUcParenR"/>
            </a:pPr>
            <a:r>
              <a:rPr lang="en" sz="2400"/>
              <a:t>39</a:t>
            </a:r>
          </a:p>
          <a:p>
            <a:pPr indent="-381000" lvl="0" marL="457200">
              <a:spcBef>
                <a:spcPts val="0"/>
              </a:spcBef>
              <a:buSzPct val="100000"/>
              <a:buAutoNum type="alphaUcParenR"/>
            </a:pPr>
            <a:r>
              <a:rPr lang="en" sz="2400"/>
              <a:t>729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Functions								50 pts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i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f(x)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i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3000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+ 6, what is the value of </a:t>
            </a:r>
            <a:r>
              <a:rPr i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(3)?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33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39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729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Reasoning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017800"/>
            <a:ext cx="8520600" cy="4040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When asked to find the value of f(a number), just plug in the correct value and simplify!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f(3)= 3</a:t>
            </a:r>
            <a:r>
              <a:rPr baseline="30000" lang="en" sz="3000"/>
              <a:t>3</a:t>
            </a:r>
            <a:r>
              <a:rPr lang="en" sz="3000"/>
              <a:t>+6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f(3)= 27+6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f(3)= 33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