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embeddedFontLst>
    <p:embeddedFont>
      <p:font typeface="Source Code Pro" panose="020B0604020202020204" charset="0"/>
      <p:regular r:id="rId20"/>
      <p:bold r:id="rId21"/>
    </p:embeddedFont>
    <p:embeddedFont>
      <p:font typeface="Oswald" panose="020B0604020202020204" charset="0"/>
      <p:regular r:id="rId22"/>
      <p:bold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96" y="-1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4844232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hape 52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12000"/>
            </a:lvl1pPr>
            <a:lvl2pPr lvl="1">
              <a:spcBef>
                <a:spcPts val="0"/>
              </a:spcBef>
              <a:buSzPct val="100000"/>
              <a:defRPr sz="12000"/>
            </a:lvl2pPr>
            <a:lvl3pPr lvl="2">
              <a:spcBef>
                <a:spcPts val="0"/>
              </a:spcBef>
              <a:buSzPct val="100000"/>
              <a:defRPr sz="12000"/>
            </a:lvl3pPr>
            <a:lvl4pPr lvl="3">
              <a:spcBef>
                <a:spcPts val="0"/>
              </a:spcBef>
              <a:buSzPct val="100000"/>
              <a:defRPr sz="12000"/>
            </a:lvl4pPr>
            <a:lvl5pPr lvl="4">
              <a:spcBef>
                <a:spcPts val="0"/>
              </a:spcBef>
              <a:buSzPct val="100000"/>
              <a:defRPr sz="12000"/>
            </a:lvl5pPr>
            <a:lvl6pPr lvl="5">
              <a:spcBef>
                <a:spcPts val="0"/>
              </a:spcBef>
              <a:buSzPct val="100000"/>
              <a:defRPr sz="12000"/>
            </a:lvl6pPr>
            <a:lvl7pPr lvl="6">
              <a:spcBef>
                <a:spcPts val="0"/>
              </a:spcBef>
              <a:buSzPct val="100000"/>
              <a:defRPr sz="12000"/>
            </a:lvl7pPr>
            <a:lvl8pPr lvl="7">
              <a:spcBef>
                <a:spcPts val="0"/>
              </a:spcBef>
              <a:buSzPct val="100000"/>
              <a:defRPr sz="12000"/>
            </a:lvl8pPr>
            <a:lvl9pPr lvl="8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hape 20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hape 2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hape 34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618203"/>
            <a:ext cx="2808000" cy="295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bg>
      <p:bgPr>
        <a:solidFill>
          <a:schemeClr val="dk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Warm Ups 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Week 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Thursday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L.T. I can solve a proportion problem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Rates, ratios, proportions &amp; %				80 pts.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735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graphic designer created an image for a school banner. He uses this image for small and medium banners. To produce a large banner, the designer increases the size of the image by 112.5% to 18inches tall by 22.5 inches wide. What was the size of the original image?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A)15 inches by 17.5 inches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B) 15 inches by 18 inches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C) 16 inches by 18.5 inches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D) 16 inches by 20 inches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graphic designer created an image for a school banner. He uses this image for small and medium banners. To produce a large banner, the designer increases the size of the image by 112.5% to 18inches tall by 22.5 inches wide. What was the size of the original image?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A)15 inches by 17.5 inches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B) 15 inches by 18 inches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C) 16 inches by 18.5 inches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D) 16 inches by 20 inches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28600" y="372525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Rates, ratios, proportions &amp; %				80 pts.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Reasoning	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You’re looking for dimensions that, when multiplied by 112.5% The result is 18 inches by 22 inches. Start with A: 1.125 x 15 = 16.875, so you can eliminate both A &amp; B. Move on to C: 1.125x16 = 18, but 1.125 x 18.5= 20.8125, so D is the correct answer!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Friday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L.T. I can solve an equation that uses exponents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Exponents										80 pts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900"/>
              <a:t>Which of the following is equivalent to the expression (2x</a:t>
            </a:r>
            <a:r>
              <a:rPr lang="en" sz="1900" baseline="30000"/>
              <a:t>4</a:t>
            </a:r>
            <a:r>
              <a:rPr lang="en" sz="1900"/>
              <a:t>-5x</a:t>
            </a:r>
            <a:r>
              <a:rPr lang="en" sz="1900" baseline="30000"/>
              <a:t>4</a:t>
            </a:r>
            <a:r>
              <a:rPr lang="en" sz="1900"/>
              <a:t>)</a:t>
            </a:r>
            <a:r>
              <a:rPr lang="en" sz="1900" baseline="30000"/>
              <a:t>2</a:t>
            </a:r>
          </a:p>
          <a:p>
            <a:pPr marL="457200" lvl="0" indent="-349250" rtl="0">
              <a:spcBef>
                <a:spcPts val="0"/>
              </a:spcBef>
              <a:buSzPct val="100000"/>
              <a:buAutoNum type="alphaUcParenR"/>
            </a:pPr>
            <a:r>
              <a:rPr lang="en" sz="1900"/>
              <a:t>-21x</a:t>
            </a:r>
            <a:r>
              <a:rPr lang="en" sz="1900" baseline="30000"/>
              <a:t>8</a:t>
            </a:r>
          </a:p>
          <a:p>
            <a:pPr marL="457200" lvl="0" indent="-349250" rtl="0">
              <a:spcBef>
                <a:spcPts val="0"/>
              </a:spcBef>
              <a:buSzPct val="100000"/>
              <a:buAutoNum type="alphaUcParenR"/>
            </a:pPr>
            <a:r>
              <a:rPr lang="en" sz="1900"/>
              <a:t>-6x</a:t>
            </a:r>
            <a:r>
              <a:rPr lang="en" sz="1900" baseline="30000"/>
              <a:t>8</a:t>
            </a:r>
          </a:p>
          <a:p>
            <a:pPr marL="457200" lvl="0" indent="-349250" rtl="0">
              <a:spcBef>
                <a:spcPts val="0"/>
              </a:spcBef>
              <a:buSzPct val="100000"/>
              <a:buAutoNum type="alphaUcParenR"/>
            </a:pPr>
            <a:r>
              <a:rPr lang="en" sz="1900"/>
              <a:t>9x</a:t>
            </a:r>
            <a:r>
              <a:rPr lang="en" sz="1900" baseline="30000"/>
              <a:t>8</a:t>
            </a:r>
          </a:p>
          <a:p>
            <a:pPr marL="457200" lvl="0" indent="-349250">
              <a:spcBef>
                <a:spcPts val="0"/>
              </a:spcBef>
              <a:buSzPct val="100000"/>
              <a:buAutoNum type="alphaUcParenR"/>
            </a:pPr>
            <a:r>
              <a:rPr lang="en" sz="1900"/>
              <a:t>9x</a:t>
            </a:r>
            <a:r>
              <a:rPr lang="en" sz="1900" baseline="30000"/>
              <a:t>16</a:t>
            </a:r>
          </a:p>
          <a:p>
            <a:pPr lvl="0">
              <a:spcBef>
                <a:spcPts val="0"/>
              </a:spcBef>
              <a:buNone/>
            </a:pPr>
            <a:endParaRPr baseline="30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Exponents										80 pts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311700" y="1644150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900"/>
              <a:t>Which of the following is equivalent to the expression (2x</a:t>
            </a:r>
            <a:r>
              <a:rPr lang="en" sz="1900" baseline="30000"/>
              <a:t>4</a:t>
            </a:r>
            <a:r>
              <a:rPr lang="en" sz="1900"/>
              <a:t>-5x</a:t>
            </a:r>
            <a:r>
              <a:rPr lang="en" sz="1900" baseline="30000"/>
              <a:t>4</a:t>
            </a:r>
            <a:r>
              <a:rPr lang="en" sz="1900"/>
              <a:t>)</a:t>
            </a:r>
            <a:r>
              <a:rPr lang="en" sz="1900" baseline="30000"/>
              <a:t>2</a:t>
            </a:r>
          </a:p>
          <a:p>
            <a:pPr marL="457200" lvl="0" indent="-349250" rtl="0">
              <a:spcBef>
                <a:spcPts val="0"/>
              </a:spcBef>
              <a:buSzPct val="100000"/>
              <a:buAutoNum type="alphaUcParenR"/>
            </a:pPr>
            <a:r>
              <a:rPr lang="en" sz="1900"/>
              <a:t>-21x</a:t>
            </a:r>
            <a:r>
              <a:rPr lang="en" sz="1900" baseline="30000"/>
              <a:t>8</a:t>
            </a:r>
          </a:p>
          <a:p>
            <a:pPr marL="457200" lvl="0" indent="-349250" rtl="0">
              <a:spcBef>
                <a:spcPts val="0"/>
              </a:spcBef>
              <a:buSzPct val="100000"/>
              <a:buAutoNum type="alphaUcParenR"/>
            </a:pPr>
            <a:r>
              <a:rPr lang="en" sz="1900"/>
              <a:t>-6x</a:t>
            </a:r>
            <a:r>
              <a:rPr lang="en" sz="1900" baseline="30000"/>
              <a:t>8</a:t>
            </a:r>
          </a:p>
          <a:p>
            <a:pPr marL="457200" lvl="0" indent="-349250" rtl="0">
              <a:spcBef>
                <a:spcPts val="0"/>
              </a:spcBef>
              <a:buSzPct val="100000"/>
              <a:buAutoNum type="alphaUcParenR"/>
            </a:pPr>
            <a:r>
              <a:rPr lang="en" sz="1900">
                <a:highlight>
                  <a:srgbClr val="FFFF00"/>
                </a:highlight>
              </a:rPr>
              <a:t>9x</a:t>
            </a:r>
            <a:r>
              <a:rPr lang="en" sz="1900" baseline="30000">
                <a:highlight>
                  <a:srgbClr val="FFFF00"/>
                </a:highlight>
              </a:rPr>
              <a:t>8</a:t>
            </a:r>
          </a:p>
          <a:p>
            <a:pPr marL="457200" lvl="0" indent="-349250" rtl="0">
              <a:spcBef>
                <a:spcPts val="0"/>
              </a:spcBef>
              <a:buSzPct val="100000"/>
              <a:buAutoNum type="alphaUcParenR"/>
            </a:pPr>
            <a:r>
              <a:rPr lang="en" sz="1900"/>
              <a:t>9x</a:t>
            </a:r>
            <a:r>
              <a:rPr lang="en" sz="1900" baseline="30000"/>
              <a:t>16</a:t>
            </a:r>
          </a:p>
          <a:p>
            <a:pPr lvl="0" rtl="0">
              <a:spcBef>
                <a:spcPts val="0"/>
              </a:spcBef>
              <a:buNone/>
            </a:pPr>
            <a:endParaRPr baseline="30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Reasoning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311700" y="1212900"/>
            <a:ext cx="8520600" cy="393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When a quantity is squared, don’t immediately start FOILing. Look for like terms that you can combine first. Then follow the rules of exponents or use repeated multiplication to evaluate the power.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(2x</a:t>
            </a:r>
            <a:r>
              <a:rPr lang="en" baseline="30000"/>
              <a:t>4</a:t>
            </a:r>
            <a:r>
              <a:rPr lang="en"/>
              <a:t>-5x</a:t>
            </a:r>
            <a:r>
              <a:rPr lang="en" baseline="30000"/>
              <a:t>4</a:t>
            </a:r>
            <a:r>
              <a:rPr lang="en"/>
              <a:t>)</a:t>
            </a:r>
            <a:r>
              <a:rPr lang="en" baseline="30000"/>
              <a:t>2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=(-3x</a:t>
            </a:r>
            <a:r>
              <a:rPr lang="en" baseline="30000"/>
              <a:t>4</a:t>
            </a:r>
            <a:r>
              <a:rPr lang="en"/>
              <a:t>)</a:t>
            </a:r>
            <a:r>
              <a:rPr lang="en" baseline="30000"/>
              <a:t>2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= (-3)</a:t>
            </a:r>
            <a:r>
              <a:rPr lang="en" baseline="30000"/>
              <a:t>2</a:t>
            </a:r>
            <a:r>
              <a:rPr lang="en"/>
              <a:t>(x</a:t>
            </a:r>
            <a:r>
              <a:rPr lang="en" baseline="30000"/>
              <a:t>4</a:t>
            </a:r>
            <a:r>
              <a:rPr lang="en"/>
              <a:t>)</a:t>
            </a:r>
            <a:r>
              <a:rPr lang="en" baseline="30000"/>
              <a:t>2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= 9 * x</a:t>
            </a:r>
            <a:r>
              <a:rPr lang="en" baseline="30000"/>
              <a:t>(4x2)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= 9x</a:t>
            </a:r>
            <a:r>
              <a:rPr lang="en" baseline="30000"/>
              <a:t>8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Monday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L.T. I can use precise language, domain-specific vocab &amp; techniques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Emigrate vs Immigrate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603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u="sng"/>
              <a:t>Emigrate</a:t>
            </a:r>
            <a:r>
              <a:rPr lang="en"/>
              <a:t>: </a:t>
            </a:r>
            <a:r>
              <a:rPr lang="en" b="1" u="sng"/>
              <a:t>to leave</a:t>
            </a:r>
            <a:r>
              <a:rPr lang="en"/>
              <a:t> one country for another country. It is usually used with the preposition “</a:t>
            </a:r>
            <a:r>
              <a:rPr lang="en" b="1" u="sng"/>
              <a:t>from</a:t>
            </a:r>
            <a:r>
              <a:rPr lang="en"/>
              <a:t>” (Emigrate = Exit)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Ex: Many people emigrated from Europe in search of better living conditions and religious freedom.</a:t>
            </a:r>
          </a:p>
          <a:p>
            <a:pPr lvl="0">
              <a:spcBef>
                <a:spcPts val="0"/>
              </a:spcBef>
              <a:buNone/>
            </a:pPr>
            <a:r>
              <a:rPr lang="en" b="1" u="sng"/>
              <a:t>Immigrate</a:t>
            </a:r>
            <a:r>
              <a:rPr lang="en"/>
              <a:t>:</a:t>
            </a:r>
            <a:r>
              <a:rPr lang="en" b="1" u="sng"/>
              <a:t> to enter</a:t>
            </a:r>
            <a:r>
              <a:rPr lang="en"/>
              <a:t> a country to take up permanent residence there. It is usually used with the preposition “</a:t>
            </a:r>
            <a:r>
              <a:rPr lang="en" b="1" u="sng"/>
              <a:t>to</a:t>
            </a:r>
            <a:r>
              <a:rPr lang="en"/>
              <a:t>” (Immigrate = In)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Ex: They immigrated to North America to escape the tyrannical dictator.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Eminent vs Imminent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5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u="sng"/>
              <a:t>Eminent</a:t>
            </a:r>
            <a:r>
              <a:rPr lang="en"/>
              <a:t>: Someone who is prominent or outstanding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Ex: The eminent archeologist Dr. Wong has identified the artifact as prehistoric in origin.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 b="1" u="sng"/>
              <a:t>Imminent</a:t>
            </a:r>
            <a:r>
              <a:rPr lang="en"/>
              <a:t>: Something that is likely to happen soon or is impending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Ex: After being warned that the hurricane’s arrival was imminent, beachfront residents left their homes immediately.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Tuesday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1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L.T. I can use a calculator to solve linear equations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Linear Equations									110 pts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53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Darien needs to buy several white dress shirts for his  new job. He finds one he likes for $35 that is on sale for 40% off. He also likes a blue tie that costs $21. Which of the following represents the total cost, not including tax, if Darien buys x of the white shirts that are on sale and two of the blue ties?</a:t>
            </a:r>
          </a:p>
          <a:p>
            <a:pPr marL="457200" lvl="0" indent="-228600" rtl="0">
              <a:spcBef>
                <a:spcPts val="0"/>
              </a:spcBef>
              <a:buAutoNum type="alphaUcPeriod"/>
            </a:pPr>
            <a:r>
              <a:rPr lang="en"/>
              <a:t>C= 14x + 42</a:t>
            </a:r>
          </a:p>
          <a:p>
            <a:pPr marL="457200" lvl="0" indent="-228600" rtl="0">
              <a:spcBef>
                <a:spcPts val="0"/>
              </a:spcBef>
              <a:buAutoNum type="alphaUcPeriod"/>
            </a:pPr>
            <a:r>
              <a:rPr lang="en"/>
              <a:t>C= 21x + 21</a:t>
            </a:r>
          </a:p>
          <a:p>
            <a:pPr marL="457200" lvl="0" indent="-228600" rtl="0">
              <a:spcBef>
                <a:spcPts val="0"/>
              </a:spcBef>
              <a:buAutoNum type="alphaUcPeriod"/>
            </a:pPr>
            <a:r>
              <a:rPr lang="en"/>
              <a:t>C = 21x + 42</a:t>
            </a:r>
          </a:p>
          <a:p>
            <a:pPr marL="457200" lvl="0" indent="-228600">
              <a:spcBef>
                <a:spcPts val="0"/>
              </a:spcBef>
              <a:buAutoNum type="alphaUcPeriod"/>
            </a:pPr>
            <a:r>
              <a:rPr lang="en"/>
              <a:t>C = 35x + 42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548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Darien needs to buy several white dress shirts for hi  new job. He finds one he likes for $35 that is on sale for 40% off. He also like a blue tie that costs $21. Which of the following represents the total cost, not including tax, if Darien buys x of the white shirts that are on sale and two of the blue ties?</a:t>
            </a:r>
          </a:p>
          <a:p>
            <a:pPr marL="457200" lvl="0" indent="-228600" rtl="0">
              <a:spcBef>
                <a:spcPts val="0"/>
              </a:spcBef>
              <a:buAutoNum type="alphaUcPeriod"/>
            </a:pPr>
            <a:r>
              <a:rPr lang="en"/>
              <a:t>C= 14x + 42</a:t>
            </a:r>
          </a:p>
          <a:p>
            <a:pPr marL="457200" lvl="0" indent="-228600" rtl="0">
              <a:spcBef>
                <a:spcPts val="0"/>
              </a:spcBef>
              <a:buAutoNum type="alphaUcPeriod"/>
            </a:pPr>
            <a:r>
              <a:rPr lang="en"/>
              <a:t>C= 21x + 21</a:t>
            </a:r>
          </a:p>
          <a:p>
            <a:pPr marL="457200" lvl="0" indent="-228600" rtl="0">
              <a:spcBef>
                <a:spcPts val="0"/>
              </a:spcBef>
              <a:buAutoNum type="alphaUcPeriod"/>
            </a:pPr>
            <a:r>
              <a:rPr lang="en">
                <a:highlight>
                  <a:srgbClr val="FFFF00"/>
                </a:highlight>
              </a:rPr>
              <a:t>C = 21x + 42</a:t>
            </a:r>
          </a:p>
          <a:p>
            <a:pPr marL="457200" lvl="0" indent="-228600" rtl="0">
              <a:spcBef>
                <a:spcPts val="0"/>
              </a:spcBef>
              <a:buAutoNum type="alphaUcPeriod"/>
            </a:pPr>
            <a:r>
              <a:rPr lang="en"/>
              <a:t>C = 35x + 42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Reasoning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53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Keep in mind that the shirts are on sale, but the tie is NOT!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shirts are 40% off, which means that Darien pays only 100-40= 60% of the price, or .6(35).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If he buys x shirts, the cost is .6(35)x. He also buys two ties, which cost $21 each. This means the total cost is C=.6(35)x + 21(2).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Simplified, this is C= 21x + 42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Wednesday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Please look over all your notes and highlight key info to remember!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ern-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703</Words>
  <Application>Microsoft Office PowerPoint</Application>
  <PresentationFormat>On-screen Show (16:9)</PresentationFormat>
  <Paragraphs>72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Source Code Pro</vt:lpstr>
      <vt:lpstr>Oswald</vt:lpstr>
      <vt:lpstr>modern-writer</vt:lpstr>
      <vt:lpstr>Warm Ups </vt:lpstr>
      <vt:lpstr>Monday</vt:lpstr>
      <vt:lpstr>Emigrate vs Immigrate</vt:lpstr>
      <vt:lpstr>Eminent vs Imminent</vt:lpstr>
      <vt:lpstr>Tuesday</vt:lpstr>
      <vt:lpstr>Linear Equations         110 pts</vt:lpstr>
      <vt:lpstr>PowerPoint Presentation</vt:lpstr>
      <vt:lpstr>Reasoning</vt:lpstr>
      <vt:lpstr>Wednesday</vt:lpstr>
      <vt:lpstr>Thursday</vt:lpstr>
      <vt:lpstr>Rates, ratios, proportions &amp; %    80 pts.</vt:lpstr>
      <vt:lpstr>Rates, ratios, proportions &amp; %    80 pts.</vt:lpstr>
      <vt:lpstr>Reasoning </vt:lpstr>
      <vt:lpstr>Friday</vt:lpstr>
      <vt:lpstr>Exponents          80 pts</vt:lpstr>
      <vt:lpstr>Exponents          80 pts</vt:lpstr>
      <vt:lpstr>Reasoning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Ups </dc:title>
  <dc:creator>TERI KOPACK</dc:creator>
  <cp:lastModifiedBy>District Office Employee</cp:lastModifiedBy>
  <cp:revision>1</cp:revision>
  <dcterms:modified xsi:type="dcterms:W3CDTF">2017-02-16T17:47:46Z</dcterms:modified>
</cp:coreProperties>
</file>