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T Sans Narrow"/>
      <p:regular r:id="rId19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Narrow-bold.fntdata"/><Relationship Id="rId11" Type="http://schemas.openxmlformats.org/officeDocument/2006/relationships/slide" Target="slides/slide7.xml"/><Relationship Id="rId22" Type="http://schemas.openxmlformats.org/officeDocument/2006/relationships/font" Target="fonts/OpenSans-bold.fntdata"/><Relationship Id="rId10" Type="http://schemas.openxmlformats.org/officeDocument/2006/relationships/slide" Target="slides/slide6.xml"/><Relationship Id="rId21" Type="http://schemas.openxmlformats.org/officeDocument/2006/relationships/font" Target="fonts/OpenSans-regular.fntdata"/><Relationship Id="rId13" Type="http://schemas.openxmlformats.org/officeDocument/2006/relationships/slide" Target="slides/slide9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8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TSansNarrow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ted.com/talks/ellen_jorgensen_biohacking_you_can_do_it_too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Ups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L passes through the coordinate points [ -7/2, 3] and [-3/2, 5]. What is the slope of line L?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-1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-⅖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⅖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>
                <a:highlight>
                  <a:srgbClr val="FFFF00"/>
                </a:highlight>
              </a:rPr>
              <a:t>1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Remember that when you’re given two points on a line, find the slope suing the slope formula! M- y2-y1/ x2-x1. Remember that SLOPE = RISE over RUN!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y’s (rhymes with “rise”) go in the numerator!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m=5-3/ -3/2 - (-7/2) =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Friday</a:t>
            </a:r>
          </a:p>
        </p:txBody>
      </p:sp>
      <p:sp>
        <p:nvSpPr>
          <p:cNvPr id="133" name="Shape 133"/>
          <p:cNvSpPr txBox="1"/>
          <p:nvPr>
            <p:ph idx="1" type="subTitle"/>
          </p:nvPr>
        </p:nvSpPr>
        <p:spPr>
          <a:xfrm>
            <a:off x="2137225" y="2850055"/>
            <a:ext cx="4870500" cy="121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LT: I can take notes from a lecture to prepare for college, business meetings, etc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Please watch, enjoy &amp; </a:t>
            </a:r>
            <a:r>
              <a:rPr lang="en" sz="2400" u="sng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take notes </a:t>
            </a:r>
            <a:r>
              <a:rPr lang="en" sz="24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on the following: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/>
        </p:nvSpPr>
        <p:spPr>
          <a:xfrm>
            <a:off x="579150" y="1584275"/>
            <a:ext cx="7070100" cy="2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Ted Talk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Biohacking-- You can do it, too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By Ellen Jorgensen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https://www.ted.com/talks/ellen_jorgensen_biohacking_you_can_do_it_too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Compare &amp; Share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599250" y="2648150"/>
            <a:ext cx="79455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EFEFEF"/>
                </a:solidFill>
              </a:rPr>
              <a:t>Good note-taking is not finished when the lecture is completed. Take a moment and compare your notes with your seat partner. </a:t>
            </a:r>
            <a:r>
              <a:rPr b="1" lang="en" sz="2400">
                <a:solidFill>
                  <a:srgbClr val="EFEFEF"/>
                </a:solidFill>
              </a:rPr>
              <a:t>Add in info that you may have missed in a different color (pencil or pen) to prove that you’ve done this activity!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Monday	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L.T. I can utilize my notes to score well on a quiz!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149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Notes Quiz on commonly misused words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2128975"/>
            <a:ext cx="8520600" cy="243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Please take out your warm-up notes from the last few weeks. You may use them for the following quiz. Good luck!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Tuesday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L.T. I can solve an equation that uses exponents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Exponents										80 pts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Which of the following is equivalent to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(2b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+ b</a:t>
            </a:r>
            <a:r>
              <a:rPr baseline="30000" lang="en" sz="2400"/>
              <a:t>2</a:t>
            </a:r>
            <a:r>
              <a:rPr lang="en" sz="2400"/>
              <a:t>c - 4bc) - (b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- b</a:t>
            </a:r>
            <a:r>
              <a:rPr baseline="30000" lang="en" sz="2400"/>
              <a:t>2</a:t>
            </a:r>
            <a:r>
              <a:rPr lang="en" sz="2400"/>
              <a:t>c - 4bc)?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0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+ 2b</a:t>
            </a:r>
            <a:r>
              <a:rPr baseline="30000" lang="en" sz="2400"/>
              <a:t>2</a:t>
            </a:r>
            <a:r>
              <a:rPr lang="en" sz="2400"/>
              <a:t>c</a:t>
            </a:r>
          </a:p>
          <a:p>
            <a:pPr indent="-381000" lvl="0" marL="457200">
              <a:spcBef>
                <a:spcPts val="0"/>
              </a:spcBef>
              <a:buSzPct val="100000"/>
              <a:buAutoNum type="alphaUcPeriod"/>
            </a:pPr>
            <a:r>
              <a:rPr lang="en" sz="2400"/>
              <a:t>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+ 2b</a:t>
            </a:r>
            <a:r>
              <a:rPr baseline="30000" lang="en" sz="2400"/>
              <a:t>2</a:t>
            </a:r>
            <a:r>
              <a:rPr lang="en" sz="2400"/>
              <a:t>c - 8bc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Exponents										80 pts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of the following is equivalent to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- 4bc) - (b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- 4bc)?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eriod"/>
            </a:pP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b</a:t>
            </a:r>
            <a:r>
              <a:rPr baseline="30000"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30000"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+ 2b</a:t>
            </a:r>
            <a:r>
              <a:rPr baseline="30000"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+ 2b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- 8bc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25"/>
            <a:ext cx="8520600" cy="388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When you see negative signs, slow down and write </a:t>
            </a:r>
            <a:r>
              <a:rPr lang="en" sz="2000"/>
              <a:t>everything</a:t>
            </a:r>
            <a:r>
              <a:rPr lang="en" sz="2000"/>
              <a:t> out on your paper!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Start by distributing the negative sign to each </a:t>
            </a:r>
            <a:r>
              <a:rPr lang="en" sz="2000"/>
              <a:t>term</a:t>
            </a:r>
            <a:r>
              <a:rPr lang="en" sz="2000"/>
              <a:t> in </a:t>
            </a:r>
            <a:r>
              <a:rPr lang="en" sz="2000"/>
              <a:t>the</a:t>
            </a:r>
            <a:r>
              <a:rPr lang="en" sz="2000"/>
              <a:t> second set of parentheses. Then group and combine like terms, paying careful attention to the </a:t>
            </a:r>
            <a:r>
              <a:rPr lang="en" sz="2000"/>
              <a:t>exponents</a:t>
            </a:r>
            <a:r>
              <a:rPr lang="en" sz="2000"/>
              <a:t> on each variable.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= 2b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+ b</a:t>
            </a:r>
            <a:r>
              <a:rPr baseline="30000" lang="en" sz="2400"/>
              <a:t>2</a:t>
            </a:r>
            <a:r>
              <a:rPr lang="en" sz="2400"/>
              <a:t>c- 4bc - 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+ b</a:t>
            </a:r>
            <a:r>
              <a:rPr baseline="30000" lang="en" sz="2400"/>
              <a:t>2</a:t>
            </a:r>
            <a:r>
              <a:rPr lang="en" sz="2400"/>
              <a:t>c + 4bc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= (2b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- 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 </a:t>
            </a:r>
            <a:r>
              <a:rPr lang="en" sz="2400"/>
              <a:t>) + (b</a:t>
            </a:r>
            <a:r>
              <a:rPr baseline="30000" lang="en" sz="2400"/>
              <a:t>2</a:t>
            </a:r>
            <a:r>
              <a:rPr lang="en" sz="2400"/>
              <a:t>c+ b</a:t>
            </a:r>
            <a:r>
              <a:rPr baseline="30000" lang="en" sz="2400"/>
              <a:t>2</a:t>
            </a:r>
            <a:r>
              <a:rPr lang="en" sz="2400"/>
              <a:t>c) + (- 4bc+ 4bc)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= b</a:t>
            </a:r>
            <a:r>
              <a:rPr baseline="30000" lang="en" sz="2400"/>
              <a:t>3</a:t>
            </a:r>
            <a:r>
              <a:rPr lang="en" sz="2400"/>
              <a:t>c</a:t>
            </a:r>
            <a:r>
              <a:rPr baseline="30000" lang="en" sz="2400"/>
              <a:t>2</a:t>
            </a:r>
            <a:r>
              <a:rPr lang="en" sz="2400"/>
              <a:t> + 2b</a:t>
            </a:r>
            <a:r>
              <a:rPr baseline="30000" lang="en" sz="2400"/>
              <a:t>2</a:t>
            </a:r>
            <a:r>
              <a:rPr lang="en" sz="2400"/>
              <a:t>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Wednesday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2137225" y="2850051"/>
            <a:ext cx="4870500" cy="92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L.T. I can solve linear equations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Equations								110 pts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Line L passes through the coordinate points [ -7/2, 3] and [-3/2, 5]. What is the slope of line L?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-1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arenR"/>
            </a:pPr>
            <a:r>
              <a:rPr lang="en" sz="2400"/>
              <a:t>-⅖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arenR"/>
            </a:pPr>
            <a:r>
              <a:rPr lang="en" sz="2400"/>
              <a:t>⅖</a:t>
            </a:r>
          </a:p>
          <a:p>
            <a:pPr indent="-228600" lvl="0" marL="457200">
              <a:spcBef>
                <a:spcPts val="0"/>
              </a:spcBef>
              <a:buAutoNum type="alphaUcParenR"/>
            </a:pPr>
            <a:r>
              <a:rPr lang="en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