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layfair Display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Oswald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77BE0188-5141-4C46-88AD-A9241052465C}">
  <a:tblStyle styleId="{77BE0188-5141-4C46-88AD-A924105246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22" Type="http://schemas.openxmlformats.org/officeDocument/2006/relationships/font" Target="fonts/Oswald-bold.fntdata"/><Relationship Id="rId10" Type="http://schemas.openxmlformats.org/officeDocument/2006/relationships/slide" Target="slides/slide5.xml"/><Relationship Id="rId21" Type="http://schemas.openxmlformats.org/officeDocument/2006/relationships/font" Target="fonts/Oswald-regular.fntdata"/><Relationship Id="rId13" Type="http://schemas.openxmlformats.org/officeDocument/2006/relationships/font" Target="fonts/PlayfairDisplay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layfairDisplay-italic.fntdata"/><Relationship Id="rId14" Type="http://schemas.openxmlformats.org/officeDocument/2006/relationships/font" Target="fonts/PlayfairDisplay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PlayfairDisplay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Systems</a:t>
            </a:r>
            <a:r>
              <a:rPr lang="en"/>
              <a:t> of Equations</a:t>
            </a:r>
          </a:p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50 points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Solve for </a:t>
            </a:r>
            <a:r>
              <a:rPr lang="en" sz="6000"/>
              <a:t>2</a:t>
            </a:r>
            <a:r>
              <a:rPr lang="en"/>
              <a:t> variables in </a:t>
            </a:r>
            <a:r>
              <a:rPr lang="en" sz="6000"/>
              <a:t>2 </a:t>
            </a:r>
            <a:r>
              <a:rPr lang="en"/>
              <a:t>equations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170500" y="606400"/>
            <a:ext cx="8629200" cy="2944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 solve a two-variable system of equations, they BOTH must be </a:t>
            </a:r>
            <a:r>
              <a:rPr i="1" lang="en">
                <a:highlight>
                  <a:srgbClr val="FFFF00"/>
                </a:highlight>
              </a:rPr>
              <a:t>INDEPENDENT equations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44250" y="175250"/>
            <a:ext cx="8469000" cy="3679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 sz="4500">
                <a:highlight>
                  <a:srgbClr val="FFFF00"/>
                </a:highlight>
              </a:rPr>
              <a:t>Independent Equations:</a:t>
            </a:r>
            <a:r>
              <a:rPr i="1" lang="en" sz="4500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 sz="2500"/>
              <a:t>equations for which no algebraic </a:t>
            </a:r>
            <a:r>
              <a:rPr lang="en" sz="2500"/>
              <a:t>manipulations</a:t>
            </a:r>
            <a:r>
              <a:rPr lang="en" sz="2500"/>
              <a:t> can transform one of the equations into the other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500"/>
          </a:p>
          <a:p>
            <a:pPr lvl="0">
              <a:spcBef>
                <a:spcPts val="0"/>
              </a:spcBef>
              <a:buNone/>
            </a:pPr>
            <a:r>
              <a:rPr lang="en" sz="2500" u="sng"/>
              <a:t>Another way of thinking about it:</a:t>
            </a:r>
            <a:r>
              <a:rPr lang="en" sz="2500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 sz="2500"/>
              <a:t>the </a:t>
            </a:r>
            <a:r>
              <a:rPr lang="en" sz="3500"/>
              <a:t>2</a:t>
            </a:r>
            <a:r>
              <a:rPr lang="en" sz="2500"/>
              <a:t> equations create DIFFERENT lines when graphed!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16427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How to SOLVE: 2 options!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736975"/>
            <a:ext cx="3999900" cy="333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Combination (aka elimination by addition):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MOST SAT systems of equations problems are set up to make combination the BEST solving method for speed!</a:t>
            </a:r>
          </a:p>
          <a:p>
            <a:pPr indent="-317500" lvl="0" marL="457200" rtl="0">
              <a:spcBef>
                <a:spcPts val="0"/>
              </a:spcBef>
              <a:buSzPts val="1400"/>
              <a:buChar char="-"/>
            </a:pPr>
            <a:r>
              <a:rPr lang="en"/>
              <a:t>Line up like terms as if adding the equations together and eliminate one variable. This will leave you with 1 equation and 1 variable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 txBox="1"/>
          <p:nvPr>
            <p:ph idx="2" type="body"/>
          </p:nvPr>
        </p:nvSpPr>
        <p:spPr>
          <a:xfrm>
            <a:off x="4832400" y="683775"/>
            <a:ext cx="3999900" cy="333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Substitution (aka elimination):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>
                <a:highlight>
                  <a:srgbClr val="FFFF00"/>
                </a:highlight>
              </a:rPr>
              <a:t>Can be applied in EVERY situation BUT can get messy </a:t>
            </a:r>
            <a:r>
              <a:rPr lang="en"/>
              <a:t>if none of the variables in either equation has a coefficient of 1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Often </a:t>
            </a:r>
            <a:r>
              <a:rPr lang="en">
                <a:highlight>
                  <a:srgbClr val="FFFF00"/>
                </a:highlight>
              </a:rPr>
              <a:t>LONGER</a:t>
            </a:r>
            <a:r>
              <a:rPr lang="en"/>
              <a:t> (time consuming!)</a:t>
            </a:r>
          </a:p>
          <a:p>
            <a:pPr indent="-317500" lvl="0" marL="457200" rtl="0">
              <a:spcBef>
                <a:spcPts val="0"/>
              </a:spcBef>
              <a:buSzPts val="1400"/>
              <a:buChar char="-"/>
            </a:pPr>
            <a:r>
              <a:rPr lang="en"/>
              <a:t>Solve the simpler of the two equations for one variable, and then substitute the result into the other equation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1200" y="2942525"/>
            <a:ext cx="3232674" cy="24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725" y="2942525"/>
            <a:ext cx="3757536" cy="21122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/>
          <p:nvPr/>
        </p:nvSpPr>
        <p:spPr>
          <a:xfrm>
            <a:off x="1680000" y="3524025"/>
            <a:ext cx="1263300" cy="13836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3576" y="172450"/>
            <a:ext cx="6334575" cy="4880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Shape 94"/>
          <p:cNvGraphicFramePr/>
          <p:nvPr/>
        </p:nvGraphicFramePr>
        <p:xfrm>
          <a:off x="220575" y="196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{77BE0188-5141-4C46-88AD-A9241052465C}</a:tableStyleId>
              </a:tblPr>
              <a:tblGrid>
                <a:gridCol w="1976900"/>
                <a:gridCol w="2418025"/>
                <a:gridCol w="3460800"/>
              </a:tblGrid>
              <a:tr h="94425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24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If your system has...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24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...then it will graph as: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24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Reasoning</a:t>
                      </a:r>
                    </a:p>
                  </a:txBody>
                  <a:tcPr marT="91425" marB="91425" marR="91425" marL="91425"/>
                </a:tc>
              </a:tr>
              <a:tr h="5976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NO solution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2 Parallel Lines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Parallel lines NEVER intersect</a:t>
                      </a:r>
                    </a:p>
                  </a:txBody>
                  <a:tcPr marT="91425" marB="91425" marR="91425" marL="91425"/>
                </a:tc>
              </a:tr>
              <a:tr h="5976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 solution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2 lines intersecting at 1 point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2 straight lines have only 1 intersection</a:t>
                      </a:r>
                    </a:p>
                  </a:txBody>
                  <a:tcPr marT="91425" marB="91425" marR="91425" marL="91425"/>
                </a:tc>
              </a:tr>
              <a:tr h="5976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Infinitely</a:t>
                      </a:r>
                      <a:r>
                        <a:rPr lang="en" sz="2400"/>
                        <a:t> many solutions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A single line (one line directly on top of another)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 equation is a manipulation of the other-- the graphs are the same line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