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800"/>
              <a:buNone/>
              <a:defRPr sz="3800"/>
            </a:lvl1pPr>
            <a:lvl2pPr lvl="1" algn="ctr">
              <a:spcBef>
                <a:spcPts val="0"/>
              </a:spcBef>
              <a:buSzPts val="3800"/>
              <a:buNone/>
              <a:defRPr sz="3800"/>
            </a:lvl2pPr>
            <a:lvl3pPr lvl="2" algn="ctr">
              <a:spcBef>
                <a:spcPts val="0"/>
              </a:spcBef>
              <a:buSzPts val="3800"/>
              <a:buNone/>
              <a:defRPr sz="3800"/>
            </a:lvl3pPr>
            <a:lvl4pPr lvl="3" algn="ctr">
              <a:spcBef>
                <a:spcPts val="0"/>
              </a:spcBef>
              <a:buSzPts val="3800"/>
              <a:buNone/>
              <a:defRPr sz="3800"/>
            </a:lvl4pPr>
            <a:lvl5pPr lvl="4" algn="ctr">
              <a:spcBef>
                <a:spcPts val="0"/>
              </a:spcBef>
              <a:buSzPts val="3800"/>
              <a:buNone/>
              <a:defRPr sz="3800"/>
            </a:lvl5pPr>
            <a:lvl6pPr lvl="5" algn="ctr">
              <a:spcBef>
                <a:spcPts val="0"/>
              </a:spcBef>
              <a:buSzPts val="3800"/>
              <a:buNone/>
              <a:defRPr sz="3800"/>
            </a:lvl6pPr>
            <a:lvl7pPr lvl="6" algn="ctr">
              <a:spcBef>
                <a:spcPts val="0"/>
              </a:spcBef>
              <a:buSzPts val="3800"/>
              <a:buNone/>
              <a:defRPr sz="3800"/>
            </a:lvl7pPr>
            <a:lvl8pPr lvl="7" algn="ctr">
              <a:spcBef>
                <a:spcPts val="0"/>
              </a:spcBef>
              <a:buSzPts val="3800"/>
              <a:buNone/>
              <a:defRPr sz="3800"/>
            </a:lvl8pPr>
            <a:lvl9pPr lvl="8" algn="ctr">
              <a:spcBef>
                <a:spcPts val="0"/>
              </a:spcBef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300"/>
              <a:buChar char="●"/>
              <a:defRPr/>
            </a:lvl1pPr>
            <a:lvl2pPr lvl="1" algn="ctr">
              <a:spcBef>
                <a:spcPts val="0"/>
              </a:spcBef>
              <a:buSzPts val="1100"/>
              <a:buChar char="○"/>
              <a:defRPr/>
            </a:lvl2pPr>
            <a:lvl3pPr lvl="2" algn="ctr">
              <a:spcBef>
                <a:spcPts val="0"/>
              </a:spcBef>
              <a:buSzPts val="1100"/>
              <a:buChar char="■"/>
              <a:defRPr/>
            </a:lvl3pPr>
            <a:lvl4pPr lvl="3" algn="ctr">
              <a:spcBef>
                <a:spcPts val="0"/>
              </a:spcBef>
              <a:buSzPts val="1100"/>
              <a:buChar char="●"/>
              <a:defRPr/>
            </a:lvl4pPr>
            <a:lvl5pPr lvl="4" algn="ctr">
              <a:spcBef>
                <a:spcPts val="0"/>
              </a:spcBef>
              <a:buSzPts val="1100"/>
              <a:buChar char="○"/>
              <a:defRPr/>
            </a:lvl5pPr>
            <a:lvl6pPr lvl="5" algn="ctr">
              <a:spcBef>
                <a:spcPts val="0"/>
              </a:spcBef>
              <a:buSzPts val="1100"/>
              <a:buChar char="■"/>
              <a:defRPr/>
            </a:lvl6pPr>
            <a:lvl7pPr lvl="6" algn="ctr">
              <a:spcBef>
                <a:spcPts val="0"/>
              </a:spcBef>
              <a:buSzPts val="1100"/>
              <a:buChar char="●"/>
              <a:defRPr/>
            </a:lvl7pPr>
            <a:lvl8pPr lvl="7" algn="ctr">
              <a:spcBef>
                <a:spcPts val="0"/>
              </a:spcBef>
              <a:buSzPts val="1100"/>
              <a:buChar char="○"/>
              <a:defRPr/>
            </a:lvl8pPr>
            <a:lvl9pPr lvl="8" algn="ctr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200"/>
              <a:buNone/>
              <a:defRPr sz="3200"/>
            </a:lvl1pPr>
            <a:lvl2pPr lvl="1" algn="ctr">
              <a:spcBef>
                <a:spcPts val="0"/>
              </a:spcBef>
              <a:buSzPts val="3200"/>
              <a:buNone/>
              <a:defRPr sz="3200"/>
            </a:lvl2pPr>
            <a:lvl3pPr lvl="2" algn="ctr">
              <a:spcBef>
                <a:spcPts val="0"/>
              </a:spcBef>
              <a:buSzPts val="3200"/>
              <a:buNone/>
              <a:defRPr sz="3200"/>
            </a:lvl3pPr>
            <a:lvl4pPr lvl="3" algn="ctr">
              <a:spcBef>
                <a:spcPts val="0"/>
              </a:spcBef>
              <a:buSzPts val="3200"/>
              <a:buNone/>
              <a:defRPr sz="3200"/>
            </a:lvl4pPr>
            <a:lvl5pPr lvl="4" algn="ctr">
              <a:spcBef>
                <a:spcPts val="0"/>
              </a:spcBef>
              <a:buSzPts val="3200"/>
              <a:buNone/>
              <a:defRPr sz="3200"/>
            </a:lvl5pPr>
            <a:lvl6pPr lvl="5" algn="ctr">
              <a:spcBef>
                <a:spcPts val="0"/>
              </a:spcBef>
              <a:buSzPts val="3200"/>
              <a:buNone/>
              <a:defRPr sz="3200"/>
            </a:lvl6pPr>
            <a:lvl7pPr lvl="6" algn="ctr">
              <a:spcBef>
                <a:spcPts val="0"/>
              </a:spcBef>
              <a:buSzPts val="3200"/>
              <a:buNone/>
              <a:defRPr sz="3200"/>
            </a:lvl7pPr>
            <a:lvl8pPr lvl="7" algn="ctr">
              <a:spcBef>
                <a:spcPts val="0"/>
              </a:spcBef>
              <a:buSzPts val="3200"/>
              <a:buNone/>
              <a:defRPr sz="3200"/>
            </a:lvl8pPr>
            <a:lvl9pPr lvl="8" algn="ctr">
              <a:spcBef>
                <a:spcPts val="0"/>
              </a:spcBef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/>
              <a:t>Scatterplots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1858700" y="3413147"/>
            <a:ext cx="5361300" cy="692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40 points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>
                <a:solidFill>
                  <a:schemeClr val="accent6"/>
                </a:solidFill>
              </a:rPr>
              <a:t>Key info #1: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Remember to look at the units on the x &amp; y-axes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>
                <a:solidFill>
                  <a:schemeClr val="accent6"/>
                </a:solidFill>
              </a:rPr>
              <a:t>Key info #2: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Domain= set of inputs = x-values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Range = y-values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1388550" y="678725"/>
            <a:ext cx="6366900" cy="3629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>
                <a:solidFill>
                  <a:schemeClr val="accent6"/>
                </a:solidFill>
              </a:rPr>
              <a:t>Key info #3: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Best-fit line: drawn through the approximate center of the data points to describe the relationship between the 2 variables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*Should show a trend!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>
                <a:solidFill>
                  <a:schemeClr val="accent6"/>
                </a:solidFill>
              </a:rPr>
              <a:t>Key info #4: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Best-fit equation: describes the line algebraically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(most likely to be written either linear, quadratic, or exponential)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>
                <a:solidFill>
                  <a:schemeClr val="accent6"/>
                </a:solidFill>
              </a:rPr>
              <a:t>Key info #5 &amp; 6: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Slope of best-fit line: gives average rate of change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chemeClr val="accent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Y-intercept = initial amount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Linear growth &amp; decay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819150" y="1524850"/>
            <a:ext cx="7505700" cy="3170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Uses the slope-intercept formula: </a:t>
            </a:r>
            <a:r>
              <a:rPr lang="en" sz="2500">
                <a:solidFill>
                  <a:schemeClr val="accent1"/>
                </a:solidFill>
              </a:rPr>
              <a:t>y = mx+b</a:t>
            </a:r>
          </a:p>
          <a:p>
            <a:pPr lvl="0">
              <a:spcBef>
                <a:spcPts val="0"/>
              </a:spcBef>
              <a:buNone/>
            </a:pPr>
            <a:r>
              <a:rPr lang="en" sz="2500"/>
              <a:t>	M will stand for the rate of change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>
                <a:solidFill>
                  <a:schemeClr val="accent1"/>
                </a:solidFill>
              </a:rPr>
              <a:t>	</a:t>
            </a:r>
            <a:r>
              <a:rPr lang="en" sz="1800">
                <a:solidFill>
                  <a:schemeClr val="accent1"/>
                </a:solidFill>
              </a:rPr>
              <a:t>If M &gt; 0 then growth occurs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accent1"/>
                </a:solidFill>
              </a:rPr>
              <a:t>		If M &lt; 0 then decay occurs</a:t>
            </a:r>
          </a:p>
          <a:p>
            <a:pPr lvl="0">
              <a:spcBef>
                <a:spcPts val="0"/>
              </a:spcBef>
              <a:buNone/>
            </a:pPr>
            <a:r>
              <a:rPr lang="en" sz="2500"/>
              <a:t>	B will stand for the initial amount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Exponential </a:t>
            </a:r>
            <a:r>
              <a:rPr lang="en"/>
              <a:t>growth</a:t>
            </a:r>
            <a:r>
              <a:rPr lang="en"/>
              <a:t> &amp; decay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819150" y="1422900"/>
            <a:ext cx="7505700" cy="3015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Uses the formula: y = x</a:t>
            </a:r>
            <a:r>
              <a:rPr baseline="-25000" lang="en" sz="2500"/>
              <a:t>0</a:t>
            </a:r>
            <a:r>
              <a:rPr lang="en" sz="2500"/>
              <a:t> (1 + r)</a:t>
            </a:r>
            <a:r>
              <a:rPr baseline="30000" lang="en" sz="2500"/>
              <a:t>x</a:t>
            </a:r>
          </a:p>
          <a:p>
            <a:pPr lvl="0">
              <a:spcBef>
                <a:spcPts val="0"/>
              </a:spcBef>
              <a:buNone/>
            </a:pPr>
            <a:r>
              <a:rPr lang="en" sz="2500"/>
              <a:t>X</a:t>
            </a:r>
            <a:r>
              <a:rPr baseline="-25000" lang="en" sz="2500"/>
              <a:t>0</a:t>
            </a:r>
            <a:r>
              <a:rPr lang="en" sz="2500"/>
              <a:t> = Initial amount</a:t>
            </a:r>
          </a:p>
          <a:p>
            <a:pPr lvl="0">
              <a:spcBef>
                <a:spcPts val="0"/>
              </a:spcBef>
              <a:buNone/>
            </a:pPr>
            <a:r>
              <a:rPr lang="en" sz="2500"/>
              <a:t>r = Rate of change		</a:t>
            </a:r>
            <a:r>
              <a:rPr b="1" lang="en" sz="2500">
                <a:solidFill>
                  <a:schemeClr val="accent6"/>
                </a:solidFill>
              </a:rPr>
              <a:t>*Has a variable rate of change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2500">
                <a:solidFill>
                  <a:schemeClr val="accent1"/>
                </a:solidFill>
              </a:rPr>
              <a:t>When r &gt; 0 then growth occurs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2500">
                <a:solidFill>
                  <a:schemeClr val="accent1"/>
                </a:solidFill>
              </a:rPr>
              <a:t>When r &lt; 0 then decay occurs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550" y="223750"/>
            <a:ext cx="7314900" cy="4114624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/>
        </p:nvSpPr>
        <p:spPr>
          <a:xfrm>
            <a:off x="3527175" y="3726750"/>
            <a:ext cx="25689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300"/>
              <a:t>Will open on top when the coefficient of the x</a:t>
            </a:r>
            <a:r>
              <a:rPr baseline="30000" lang="en" sz="1300"/>
              <a:t>2</a:t>
            </a:r>
            <a:r>
              <a:rPr lang="en" sz="1300"/>
              <a:t> term is positive; downward when the coefficient of the x</a:t>
            </a:r>
            <a:r>
              <a:rPr baseline="30000" lang="en" sz="1300"/>
              <a:t>2 </a:t>
            </a:r>
            <a:r>
              <a:rPr lang="en" sz="1300"/>
              <a:t>term is negative.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