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000"/>
              <a:buNone/>
              <a:defRPr sz="4000"/>
            </a:lvl1pPr>
            <a:lvl2pPr lvl="1" algn="ctr">
              <a:spcBef>
                <a:spcPts val="0"/>
              </a:spcBef>
              <a:buSzPts val="4000"/>
              <a:buNone/>
              <a:defRPr sz="4000"/>
            </a:lvl2pPr>
            <a:lvl3pPr lvl="2" algn="ctr">
              <a:spcBef>
                <a:spcPts val="0"/>
              </a:spcBef>
              <a:buSzPts val="4000"/>
              <a:buNone/>
              <a:defRPr sz="4000"/>
            </a:lvl3pPr>
            <a:lvl4pPr lvl="3" algn="ctr">
              <a:spcBef>
                <a:spcPts val="0"/>
              </a:spcBef>
              <a:buSzPts val="4000"/>
              <a:buNone/>
              <a:defRPr sz="4000"/>
            </a:lvl4pPr>
            <a:lvl5pPr lvl="4" algn="ctr">
              <a:spcBef>
                <a:spcPts val="0"/>
              </a:spcBef>
              <a:buSzPts val="4000"/>
              <a:buNone/>
              <a:defRPr sz="4000"/>
            </a:lvl5pPr>
            <a:lvl6pPr lvl="5" algn="ctr">
              <a:spcBef>
                <a:spcPts val="0"/>
              </a:spcBef>
              <a:buSzPts val="4000"/>
              <a:buNone/>
              <a:defRPr sz="4000"/>
            </a:lvl6pPr>
            <a:lvl7pPr lvl="6" algn="ctr">
              <a:spcBef>
                <a:spcPts val="0"/>
              </a:spcBef>
              <a:buSzPts val="4000"/>
              <a:buNone/>
              <a:defRPr sz="4000"/>
            </a:lvl7pPr>
            <a:lvl8pPr lvl="7" algn="ctr">
              <a:spcBef>
                <a:spcPts val="0"/>
              </a:spcBef>
              <a:buSzPts val="4000"/>
              <a:buNone/>
              <a:defRPr sz="4000"/>
            </a:lvl8pPr>
            <a:lvl9pPr lvl="8" algn="ctr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Inequalities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40 points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156875"/>
            <a:ext cx="8368200" cy="253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The equation will have</a:t>
            </a:r>
            <a:r>
              <a:rPr lang="en"/>
              <a:t>  &lt; or &gt;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3239800"/>
            <a:ext cx="8368200" cy="7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Instead of = sign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Describe ALL possible values of x</a:t>
            </a: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Include ALL </a:t>
            </a:r>
            <a:r>
              <a:rPr lang="en" sz="3000"/>
              <a:t>solutions</a:t>
            </a:r>
            <a:r>
              <a:rPr lang="en" sz="3000"/>
              <a:t> for 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246625"/>
            <a:ext cx="8368200" cy="4489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If you must multiply or divide by a negative number to solve, you MUST </a:t>
            </a:r>
            <a:r>
              <a:rPr lang="en" sz="5000">
                <a:solidFill>
                  <a:schemeClr val="dk1"/>
                </a:solidFill>
              </a:rPr>
              <a:t>REVERSE </a:t>
            </a:r>
            <a:r>
              <a:rPr lang="en" sz="5000"/>
              <a:t>the inequality symbol!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1680300" y="1188925"/>
            <a:ext cx="5783400" cy="1860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-4x &lt; 12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=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x &gt; -3</a:t>
            </a:r>
          </a:p>
        </p:txBody>
      </p:sp>
      <p:sp>
        <p:nvSpPr>
          <p:cNvPr id="88" name="Shape 88"/>
          <p:cNvSpPr/>
          <p:nvPr/>
        </p:nvSpPr>
        <p:spPr>
          <a:xfrm>
            <a:off x="4459825" y="1537575"/>
            <a:ext cx="688500" cy="9090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148300" y="3141650"/>
            <a:ext cx="688500" cy="9090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1137475" y="2281950"/>
            <a:ext cx="25590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500">
                <a:solidFill>
                  <a:schemeClr val="accent6"/>
                </a:solidFill>
              </a:rPr>
              <a:t>Divide both sides by -4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 a number line...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87900" y="1294225"/>
            <a:ext cx="3999900" cy="327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rgbClr val="FFFF00"/>
                </a:solidFill>
              </a:rPr>
              <a:t>Colored in circle = #  is INCLUDED in answer set</a:t>
            </a:r>
          </a:p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756200" y="1294225"/>
            <a:ext cx="3999900" cy="327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chemeClr val="accent6"/>
                </a:solidFill>
              </a:rPr>
              <a:t>Non-colored circle= # is NOT included in answer set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575" y="2224675"/>
            <a:ext cx="4123425" cy="25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 a graph...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997300" y="134017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chemeClr val="accent6"/>
                </a:solidFill>
              </a:rPr>
              <a:t>Solid line = #s are INCLUDED in answer set</a:t>
            </a:r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550875" y="134017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chemeClr val="accent6"/>
                </a:solidFill>
              </a:rPr>
              <a:t>Dashed line = #s are NOT included in answer set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725" y="2423496"/>
            <a:ext cx="5896549" cy="26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65500" y="501050"/>
            <a:ext cx="4045200" cy="2214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Graphing Multiple Inequalities</a:t>
            </a: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area that overlaps = ALL possible #s in answer set</a:t>
            </a:r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425" y="134650"/>
            <a:ext cx="4045200" cy="40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7303200" y="652150"/>
            <a:ext cx="1840800" cy="3695100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838150" y="4419300"/>
            <a:ext cx="81114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All of the area that is shaded purple and circled will be included in the answer set of these 2 inequalities!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