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EB50B9D-771A-4D84-BA90-15157D955A82}">
  <a:tblStyle styleId="{0EB50B9D-771A-4D84-BA90-15157D955A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Functions</a:t>
            </a: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729625" y="3172900"/>
            <a:ext cx="7688100" cy="830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50 points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9450" y="1322450"/>
            <a:ext cx="7688400" cy="1870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f(3) is read: “f of 3” and it means you substitute 3 into the equation for f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9625" y="2531600"/>
            <a:ext cx="3076126" cy="23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you are given a graph of a function &amp; asked to find f(3), </a:t>
            </a:r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" sz="2800"/>
              <a:t>Locate 3 on x-axis</a:t>
            </a:r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" sz="2800"/>
              <a:t>Trace up(or down) to the function’s graph</a:t>
            </a:r>
          </a:p>
          <a:p>
            <a:pPr indent="-406400" lvl="0" marL="457200">
              <a:spcBef>
                <a:spcPts val="0"/>
              </a:spcBef>
              <a:buSzPts val="2800"/>
              <a:buChar char="-"/>
            </a:pPr>
            <a:r>
              <a:rPr lang="en" sz="2800"/>
              <a:t>Find the corresponding y-value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727800" y="1121900"/>
            <a:ext cx="7688400" cy="151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you are given a graph and asked to to find the value of x for which f(x) = 3</a:t>
            </a:r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" sz="2800"/>
              <a:t>Translate this to: “when does the y-value equal 3?”</a:t>
            </a:r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" sz="2800"/>
              <a:t>Find 3 on the y-axis </a:t>
            </a:r>
          </a:p>
          <a:p>
            <a:pPr indent="-406400" lvl="0" marL="457200">
              <a:spcBef>
                <a:spcPts val="0"/>
              </a:spcBef>
              <a:buSzPts val="2800"/>
              <a:buChar char="-"/>
            </a:pPr>
            <a:r>
              <a:rPr lang="en" sz="2800"/>
              <a:t>Trace over to the function’s graph and find the corresponding x-value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Shape 108"/>
          <p:cNvGraphicFramePr/>
          <p:nvPr/>
        </p:nvGraphicFramePr>
        <p:xfrm>
          <a:off x="764525" y="138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{0EB50B9D-771A-4D84-BA90-15157D955A82}</a:tableStyleId>
              </a:tblPr>
              <a:tblGrid>
                <a:gridCol w="3877650"/>
                <a:gridCol w="3877650"/>
              </a:tblGrid>
              <a:tr h="5207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/>
                        <a:t>When you see...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/>
                        <a:t>Convert it to:</a:t>
                      </a:r>
                    </a:p>
                  </a:txBody>
                  <a:tcPr marT="91425" marB="91425" marR="91425" marL="91425"/>
                </a:tc>
              </a:tr>
              <a:tr h="5207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/>
                        <a:t>(f + g) (x)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/>
                        <a:t>f(x) + g(x)</a:t>
                      </a:r>
                    </a:p>
                  </a:txBody>
                  <a:tcPr marT="91425" marB="91425" marR="91425" marL="91425"/>
                </a:tc>
              </a:tr>
              <a:tr h="5207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/>
                        <a:t>(f - g) (x)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/>
                        <a:t>f(x) - g(x)</a:t>
                      </a:r>
                    </a:p>
                  </a:txBody>
                  <a:tcPr marT="91425" marB="91425" marR="91425" marL="91425"/>
                </a:tc>
              </a:tr>
              <a:tr h="5207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/>
                        <a:t>(fg)(x)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/>
                        <a:t>f(x) g(x)   {multiply these two together!</a:t>
                      </a:r>
                    </a:p>
                  </a:txBody>
                  <a:tcPr marT="91425" marB="91425" marR="91425" marL="91425"/>
                </a:tc>
              </a:tr>
              <a:tr h="5207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/>
                        <a:t>(f/g) (x)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/>
                        <a:t>f(x) over g(x)  {in a fraction! 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ctrTitle"/>
          </p:nvPr>
        </p:nvSpPr>
        <p:spPr>
          <a:xfrm>
            <a:off x="729450" y="1322450"/>
            <a:ext cx="7688100" cy="22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ALWAYS start with the function closest to the “x” &amp; work your way outward!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190550" y="185225"/>
            <a:ext cx="8843100" cy="4762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analyzing the graph of a function, the relationship between x &amp; y-values are as follows: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sz="3400" u="sng"/>
              <a:t>Increasing</a:t>
            </a:r>
            <a:r>
              <a:rPr lang="en" sz="3400"/>
              <a:t>: y </a:t>
            </a:r>
            <a:r>
              <a:rPr i="1" lang="en" sz="3400"/>
              <a:t>increases</a:t>
            </a:r>
            <a:r>
              <a:rPr lang="en" sz="3400"/>
              <a:t> as x increases</a:t>
            </a:r>
          </a:p>
          <a:p>
            <a:pPr lvl="0">
              <a:spcBef>
                <a:spcPts val="0"/>
              </a:spcBef>
              <a:buNone/>
            </a:pPr>
            <a:r>
              <a:rPr lang="en" sz="3400" u="sng"/>
              <a:t>Decreasing</a:t>
            </a:r>
            <a:r>
              <a:rPr lang="en" sz="3400"/>
              <a:t>: y </a:t>
            </a:r>
            <a:r>
              <a:rPr i="1" lang="en" sz="3400"/>
              <a:t>decreases</a:t>
            </a:r>
            <a:r>
              <a:rPr lang="en" sz="3400"/>
              <a:t> as x increases</a:t>
            </a:r>
          </a:p>
          <a:p>
            <a:pPr lvl="0">
              <a:spcBef>
                <a:spcPts val="0"/>
              </a:spcBef>
              <a:buNone/>
            </a:pPr>
            <a:r>
              <a:rPr lang="en" sz="3400" u="sng"/>
              <a:t>Constant</a:t>
            </a:r>
            <a:r>
              <a:rPr lang="en" sz="3400"/>
              <a:t>: y </a:t>
            </a:r>
            <a:r>
              <a:rPr i="1" lang="en" sz="3400"/>
              <a:t>remains</a:t>
            </a:r>
            <a:r>
              <a:rPr lang="en" sz="3400"/>
              <a:t> the same as x increases (HORIZONTAL line!)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388" y="232625"/>
            <a:ext cx="561022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6968350" y="232550"/>
            <a:ext cx="19851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600">
                <a:solidFill>
                  <a:schemeClr val="dk1"/>
                </a:solidFill>
              </a:rPr>
              <a:t>If the transformation is “with the x,” then a HORIZONTAL change occurs (they look OPPOSITE of what they look like)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lang="en" sz="1600">
                <a:solidFill>
                  <a:schemeClr val="dk1"/>
                </a:solidFill>
              </a:rPr>
              <a:t>If the transformation is not “with the x,” a VERTICAL change occurs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