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Average"/>
      <p:regular r:id="rId17"/>
    </p:embeddedFont>
    <p:embeddedFont>
      <p:font typeface="Oswald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Average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Oswald-bold.fntdata"/><Relationship Id="rId6" Type="http://schemas.openxmlformats.org/officeDocument/2006/relationships/slide" Target="slides/slide2.xml"/><Relationship Id="rId18" Type="http://schemas.openxmlformats.org/officeDocument/2006/relationships/font" Target="fonts/Oswald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0" y="122950"/>
            <a:ext cx="7801500" cy="2598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500"/>
              <a:t>Exponents, Radicals, Polynomials, &amp; Rational Expressions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80 pts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Polynomials</a:t>
            </a:r>
          </a:p>
        </p:txBody>
      </p:sp>
      <p:sp>
        <p:nvSpPr>
          <p:cNvPr id="118" name="Shape 11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Combine like terms!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Adding &amp; </a:t>
            </a:r>
            <a:r>
              <a:rPr lang="en"/>
              <a:t>Subtracting</a:t>
            </a:r>
            <a:r>
              <a:rPr lang="en"/>
              <a:t>: simply </a:t>
            </a:r>
            <a:r>
              <a:rPr lang="en"/>
              <a:t>combine</a:t>
            </a:r>
            <a:r>
              <a:rPr lang="en"/>
              <a:t> like terms, paying careful </a:t>
            </a:r>
            <a:r>
              <a:rPr lang="en"/>
              <a:t>attention</a:t>
            </a:r>
            <a:r>
              <a:rPr lang="en"/>
              <a:t> to negative signs.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Multiplying: Carefully distribute terms and then combine like terms when possible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FOIL (First, Outer, Inner, Last) when multiplying 2 binomials</a:t>
            </a:r>
          </a:p>
        </p:txBody>
      </p:sp>
      <p:sp>
        <p:nvSpPr>
          <p:cNvPr id="119" name="Shape 119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 expression or equation with one or more terms consisting of variable with positive integer exponents and coefficients, joined by addition, subtraction, and </a:t>
            </a:r>
            <a:r>
              <a:rPr lang="en"/>
              <a:t>multiplication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Polynomials cont.</a:t>
            </a:r>
          </a:p>
        </p:txBody>
      </p:sp>
      <p:sp>
        <p:nvSpPr>
          <p:cNvPr id="125" name="Shape 12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When </a:t>
            </a:r>
            <a:r>
              <a:rPr lang="en"/>
              <a:t>written</a:t>
            </a:r>
            <a:r>
              <a:rPr lang="en"/>
              <a:t> in descending order (term with highest power to lowest power):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Tells you a basic shape to its graph and how many x-intercepts (roots/zeros)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Factor the equation and set each factor equal to 0</a:t>
            </a:r>
          </a:p>
        </p:txBody>
      </p:sp>
      <p:sp>
        <p:nvSpPr>
          <p:cNvPr id="126" name="Shape 126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622325"/>
            <a:ext cx="8520600" cy="33483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0"/>
              <a:t>Let’s try some more practice</a:t>
            </a:r>
            <a:r>
              <a:rPr lang="en" sz="9000"/>
              <a:t> </a:t>
            </a:r>
            <a:r>
              <a:rPr lang="en" sz="9000"/>
              <a:t>problems...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1212100" y="4089150"/>
            <a:ext cx="6369900" cy="6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CCCCCC"/>
                </a:solidFill>
              </a:rPr>
              <a:t>Page 202 # 1-20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Exponents</a:t>
            </a:r>
          </a:p>
        </p:txBody>
      </p:sp>
      <p:sp>
        <p:nvSpPr>
          <p:cNvPr id="66" name="Shape 66"/>
          <p:cNvSpPr txBox="1"/>
          <p:nvPr>
            <p:ph idx="1" type="subTitle"/>
          </p:nvPr>
        </p:nvSpPr>
        <p:spPr>
          <a:xfrm>
            <a:off x="265500" y="2845200"/>
            <a:ext cx="4045200" cy="522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/>
              <a:t>Know the rules before test day!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0751" y="53625"/>
            <a:ext cx="1795724" cy="420055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403000" y="3606600"/>
            <a:ext cx="37365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rgbClr val="F3F3F3"/>
                </a:solidFill>
              </a:rPr>
              <a:t>Terms to Know:</a:t>
            </a:r>
            <a:r>
              <a:rPr lang="en">
                <a:solidFill>
                  <a:srgbClr val="F3F3F3"/>
                </a:solidFill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rgbClr val="F3F3F3"/>
                </a:solidFill>
              </a:rPr>
              <a:t>Base</a:t>
            </a:r>
            <a:r>
              <a:rPr lang="en">
                <a:solidFill>
                  <a:srgbClr val="F3F3F3"/>
                </a:solidFill>
              </a:rPr>
              <a:t>: The value being multiplied by itself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rgbClr val="F3F3F3"/>
                </a:solidFill>
              </a:rPr>
              <a:t>Exponent</a:t>
            </a:r>
            <a:r>
              <a:rPr lang="en">
                <a:solidFill>
                  <a:srgbClr val="F3F3F3"/>
                </a:solidFill>
              </a:rPr>
              <a:t>: Tells you how many times to multiply!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5970750" y="4254175"/>
            <a:ext cx="1871700" cy="4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434343"/>
                </a:solidFill>
                <a:latin typeface="Comic Sans MS"/>
                <a:ea typeface="Comic Sans MS"/>
                <a:cs typeface="Comic Sans MS"/>
                <a:sym typeface="Comic Sans MS"/>
              </a:rPr>
              <a:t>(</a:t>
            </a:r>
            <a:r>
              <a:rPr b="1" i="1" lang="en">
                <a:solidFill>
                  <a:srgbClr val="434343"/>
                </a:solidFill>
                <a:latin typeface="Comic Sans MS"/>
                <a:ea typeface="Comic Sans MS"/>
                <a:cs typeface="Comic Sans MS"/>
                <a:sym typeface="Comic Sans MS"/>
              </a:rPr>
              <a:t>p</a:t>
            </a:r>
            <a:r>
              <a:rPr b="1" i="1" lang="en">
                <a:solidFill>
                  <a:srgbClr val="434343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r>
              <a:rPr b="1" lang="en">
                <a:solidFill>
                  <a:srgbClr val="434343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  <a:r>
              <a:rPr b="1" baseline="30000" lang="en">
                <a:solidFill>
                  <a:srgbClr val="434343"/>
                </a:solidFill>
                <a:latin typeface="Comic Sans MS"/>
                <a:ea typeface="Comic Sans MS"/>
                <a:cs typeface="Comic Sans MS"/>
                <a:sym typeface="Comic Sans MS"/>
              </a:rPr>
              <a:t>c</a:t>
            </a:r>
            <a:r>
              <a:rPr b="1" lang="en">
                <a:solidFill>
                  <a:srgbClr val="434343"/>
                </a:solidFill>
                <a:latin typeface="Comic Sans MS"/>
                <a:ea typeface="Comic Sans MS"/>
                <a:cs typeface="Comic Sans MS"/>
                <a:sym typeface="Comic Sans MS"/>
              </a:rPr>
              <a:t> = </a:t>
            </a:r>
            <a:r>
              <a:rPr b="1" i="1" lang="en">
                <a:solidFill>
                  <a:srgbClr val="434343"/>
                </a:solidFill>
                <a:latin typeface="Comic Sans MS"/>
                <a:ea typeface="Comic Sans MS"/>
                <a:cs typeface="Comic Sans MS"/>
                <a:sym typeface="Comic Sans MS"/>
              </a:rPr>
              <a:t>p</a:t>
            </a:r>
            <a:r>
              <a:rPr b="1" baseline="30000" lang="en">
                <a:solidFill>
                  <a:srgbClr val="434343"/>
                </a:solidFill>
                <a:latin typeface="Comic Sans MS"/>
                <a:ea typeface="Comic Sans MS"/>
                <a:cs typeface="Comic Sans MS"/>
                <a:sym typeface="Comic Sans MS"/>
              </a:rPr>
              <a:t>c</a:t>
            </a:r>
            <a:r>
              <a:rPr b="1" lang="en">
                <a:solidFill>
                  <a:srgbClr val="434343"/>
                </a:solidFill>
                <a:latin typeface="Comic Sans MS"/>
                <a:ea typeface="Comic Sans MS"/>
                <a:cs typeface="Comic Sans MS"/>
                <a:sym typeface="Comic Sans MS"/>
              </a:rPr>
              <a:t> x </a:t>
            </a:r>
            <a:r>
              <a:rPr b="1" i="1" lang="en">
                <a:solidFill>
                  <a:srgbClr val="434343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r>
              <a:rPr b="1" baseline="30000" lang="en">
                <a:solidFill>
                  <a:srgbClr val="434343"/>
                </a:solidFill>
                <a:latin typeface="Comic Sans MS"/>
                <a:ea typeface="Comic Sans MS"/>
                <a:cs typeface="Comic Sans MS"/>
                <a:sym typeface="Comic Sans MS"/>
              </a:rPr>
              <a:t>c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try a practice problem...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265500" y="261725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Radicals</a:t>
            </a:r>
          </a:p>
        </p:txBody>
      </p:sp>
      <p:sp>
        <p:nvSpPr>
          <p:cNvPr id="80" name="Shape 8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Radicals can be written using fractional exponents. This means that radicals follow the same rules as exponents!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idx="1" type="subTitle"/>
          </p:nvPr>
        </p:nvSpPr>
        <p:spPr>
          <a:xfrm>
            <a:off x="265500" y="1888899"/>
            <a:ext cx="4045200" cy="307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-square roots, cube roots, etc</a:t>
            </a:r>
          </a:p>
          <a:p>
            <a:pPr lvl="0" algn="l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*KEY: When a fraction contains a radical in the denominator, multiply the numerator AND denominator by the radical in the denominator!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054" y="1271354"/>
            <a:ext cx="8109899" cy="26008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REMEMBER!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Radicals with different indices (square root versus cube root) can only be multiplied and divided!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To do this, you must first write the radical using fractional exponents!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8612" y="3767862"/>
            <a:ext cx="3152775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01400" y="3767876"/>
            <a:ext cx="3060464" cy="866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1962" y="19050"/>
            <a:ext cx="8220075" cy="510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do another practice problem...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Solving Radical Equations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Isolate the radical part of the equation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Remove the radical using an inverse operation.</a:t>
            </a:r>
          </a:p>
          <a:p>
            <a:pPr indent="-34290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 sz="1800"/>
              <a:t>For example: to remove a square root, </a:t>
            </a:r>
            <a:r>
              <a:rPr lang="en" sz="1800"/>
              <a:t>square</a:t>
            </a:r>
            <a:r>
              <a:rPr lang="en" sz="1800"/>
              <a:t> both sides of the equation; to remove a cube root, cube both sides; so on and so forth!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Solve for the variable. </a:t>
            </a:r>
          </a:p>
          <a:p>
            <a:pPr indent="-34290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 sz="1800"/>
              <a:t>NOTE: If x</a:t>
            </a:r>
            <a:r>
              <a:rPr baseline="30000" lang="en" sz="1800"/>
              <a:t>2</a:t>
            </a:r>
            <a:r>
              <a:rPr lang="en" sz="1800"/>
              <a:t> = 81, then x= +/- 9, BUT the square root of 81 can ONLY be 9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Check for extraneous (invalid) solutions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