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6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4000"/>
              <a:buNone/>
              <a:defRPr sz="4000"/>
            </a:lvl1pPr>
            <a:lvl2pPr lvl="1">
              <a:spcBef>
                <a:spcPts val="0"/>
              </a:spcBef>
              <a:buSzPts val="4000"/>
              <a:buNone/>
              <a:defRPr sz="4000"/>
            </a:lvl2pPr>
            <a:lvl3pPr lvl="2">
              <a:spcBef>
                <a:spcPts val="0"/>
              </a:spcBef>
              <a:buSzPts val="4000"/>
              <a:buNone/>
              <a:defRPr sz="4000"/>
            </a:lvl3pPr>
            <a:lvl4pPr lvl="3">
              <a:spcBef>
                <a:spcPts val="0"/>
              </a:spcBef>
              <a:buSzPts val="4000"/>
              <a:buNone/>
              <a:defRPr sz="4000"/>
            </a:lvl4pPr>
            <a:lvl5pPr lvl="4">
              <a:spcBef>
                <a:spcPts val="0"/>
              </a:spcBef>
              <a:buSzPts val="4000"/>
              <a:buNone/>
              <a:defRPr sz="4000"/>
            </a:lvl5pPr>
            <a:lvl6pPr lvl="5">
              <a:spcBef>
                <a:spcPts val="0"/>
              </a:spcBef>
              <a:buSzPts val="4000"/>
              <a:buNone/>
              <a:defRPr sz="4000"/>
            </a:lvl6pPr>
            <a:lvl7pPr lvl="6">
              <a:spcBef>
                <a:spcPts val="0"/>
              </a:spcBef>
              <a:buSzPts val="4000"/>
              <a:buNone/>
              <a:defRPr sz="4000"/>
            </a:lvl7pPr>
            <a:lvl8pPr lvl="7">
              <a:spcBef>
                <a:spcPts val="0"/>
              </a:spcBef>
              <a:buSzPts val="4000"/>
              <a:buNone/>
              <a:defRPr sz="4000"/>
            </a:lvl8pPr>
            <a:lvl9pPr lvl="8">
              <a:spcBef>
                <a:spcPts val="0"/>
              </a:spcBef>
              <a:buSzPts val="4000"/>
              <a:buNone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8000"/>
              <a:buNone/>
              <a:defRPr sz="8000"/>
            </a:lvl1pPr>
            <a:lvl2pPr lvl="1">
              <a:spcBef>
                <a:spcPts val="0"/>
              </a:spcBef>
              <a:buSzPts val="8000"/>
              <a:buNone/>
              <a:defRPr sz="8000"/>
            </a:lvl2pPr>
            <a:lvl3pPr lvl="2">
              <a:spcBef>
                <a:spcPts val="0"/>
              </a:spcBef>
              <a:buSzPts val="8000"/>
              <a:buNone/>
              <a:defRPr sz="8000"/>
            </a:lvl3pPr>
            <a:lvl4pPr lvl="3">
              <a:spcBef>
                <a:spcPts val="0"/>
              </a:spcBef>
              <a:buSzPts val="8000"/>
              <a:buNone/>
              <a:defRPr sz="8000"/>
            </a:lvl4pPr>
            <a:lvl5pPr lvl="4">
              <a:spcBef>
                <a:spcPts val="0"/>
              </a:spcBef>
              <a:buSzPts val="8000"/>
              <a:buNone/>
              <a:defRPr sz="8000"/>
            </a:lvl5pPr>
            <a:lvl6pPr lvl="5">
              <a:spcBef>
                <a:spcPts val="0"/>
              </a:spcBef>
              <a:buSzPts val="8000"/>
              <a:buNone/>
              <a:defRPr sz="8000"/>
            </a:lvl6pPr>
            <a:lvl7pPr lvl="6">
              <a:spcBef>
                <a:spcPts val="0"/>
              </a:spcBef>
              <a:buSzPts val="8000"/>
              <a:buNone/>
              <a:defRPr sz="8000"/>
            </a:lvl7pPr>
            <a:lvl8pPr lvl="7">
              <a:spcBef>
                <a:spcPts val="0"/>
              </a:spcBef>
              <a:buSzPts val="8000"/>
              <a:buNone/>
              <a:defRPr sz="8000"/>
            </a:lvl8pPr>
            <a:lvl9pPr lvl="8">
              <a:spcBef>
                <a:spcPts val="0"/>
              </a:spcBef>
              <a:buSzPts val="8000"/>
              <a:buNone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17500" cy="206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2-Way Tables, Statistics, &amp; Probability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50 points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chemeClr val="lt2"/>
                </a:solidFill>
              </a:rPr>
              <a:t>Statistics</a:t>
            </a:r>
            <a:r>
              <a:rPr lang="en" sz="2000">
                <a:solidFill>
                  <a:schemeClr val="dk2"/>
                </a:solidFill>
              </a:rPr>
              <a:t> (vocabulary to know)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192750" y="1204425"/>
            <a:ext cx="7532400" cy="371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200" u="sng"/>
              <a:t>Mean: </a:t>
            </a:r>
            <a:r>
              <a:rPr lang="en" sz="2200"/>
              <a:t>Average (add all values  together and divide by the total number of values given)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200" u="sng"/>
              <a:t>Median:</a:t>
            </a:r>
            <a:r>
              <a:rPr lang="en" sz="2200"/>
              <a:t> The value that is in the middle of a set when the values are arranged in ascending order (lowest to highest)/ If there are an even # of values, </a:t>
            </a:r>
            <a:r>
              <a:rPr lang="en" sz="2200"/>
              <a:t>average</a:t>
            </a:r>
            <a:r>
              <a:rPr lang="en" sz="2200"/>
              <a:t> the 2 middle values to find the median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200" u="sng"/>
              <a:t>Mode: </a:t>
            </a:r>
            <a:r>
              <a:rPr lang="en" sz="2200"/>
              <a:t>The value that occurs the MOST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>
                <a:solidFill>
                  <a:schemeClr val="lt2"/>
                </a:solidFill>
              </a:rPr>
              <a:t>Statistics</a:t>
            </a:r>
            <a:r>
              <a:rPr lang="en" sz="2000">
                <a:solidFill>
                  <a:schemeClr val="dk2"/>
                </a:solidFill>
              </a:rPr>
              <a:t> (vocabulary to know...cont.)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1077600" y="1084700"/>
            <a:ext cx="7976700" cy="3771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000" u="sng"/>
              <a:t>Range:</a:t>
            </a:r>
            <a:r>
              <a:rPr lang="en" sz="2000"/>
              <a:t> Difference between highest and lowest values (subtract to find this!)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000" u="sng"/>
              <a:t>Standard Deviation:</a:t>
            </a:r>
            <a:r>
              <a:rPr lang="en" sz="2000"/>
              <a:t> A measure of how far a typical data point is from the mean/ LOW standard deviation= most values in the set are fairly close to mean; HIGH standard deviation= data is more spread out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000" u="sng"/>
              <a:t>Margin of error:</a:t>
            </a:r>
            <a:r>
              <a:rPr lang="en" sz="2000"/>
              <a:t> Description of the maximum expected difference between a true vavlue for a data pool (eg: mean) &amp; a random sampling from the data pool (NOTE: Large data pool= lower margin of error)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1297500" y="393750"/>
            <a:ext cx="3403200" cy="1588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/>
              <a:t>Measures of Central Tendency:</a:t>
            </a:r>
            <a:r>
              <a:rPr lang="en"/>
              <a:t> used to represent a typical value in a data set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1297500" y="2147275"/>
            <a:ext cx="3403200" cy="233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Mean</a:t>
            </a:r>
          </a:p>
          <a:p>
            <a:pPr lvl="0">
              <a:spcBef>
                <a:spcPts val="0"/>
              </a:spcBef>
              <a:buNone/>
            </a:pPr>
            <a:r>
              <a:rPr lang="en" sz="2000"/>
              <a:t>Median</a:t>
            </a:r>
          </a:p>
          <a:p>
            <a:pPr lvl="0">
              <a:spcBef>
                <a:spcPts val="0"/>
              </a:spcBef>
              <a:buNone/>
            </a:pPr>
            <a:r>
              <a:rPr lang="en" sz="2000"/>
              <a:t>Mode</a:t>
            </a:r>
          </a:p>
        </p:txBody>
      </p:sp>
      <p:sp>
        <p:nvSpPr>
          <p:cNvPr id="154" name="Shape 154"/>
          <p:cNvSpPr txBox="1"/>
          <p:nvPr>
            <p:ph idx="2" type="body"/>
          </p:nvPr>
        </p:nvSpPr>
        <p:spPr>
          <a:xfrm>
            <a:off x="4933225" y="2147275"/>
            <a:ext cx="3403200" cy="233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Range</a:t>
            </a:r>
          </a:p>
          <a:p>
            <a:pPr lvl="0">
              <a:spcBef>
                <a:spcPts val="0"/>
              </a:spcBef>
              <a:buNone/>
            </a:pPr>
            <a:r>
              <a:rPr lang="en" sz="2000"/>
              <a:t>Standard Deviation</a:t>
            </a:r>
          </a:p>
          <a:p>
            <a:pPr lvl="0">
              <a:spcBef>
                <a:spcPts val="0"/>
              </a:spcBef>
              <a:buNone/>
            </a:pPr>
            <a:r>
              <a:rPr lang="en" sz="2000"/>
              <a:t>Margin of error</a:t>
            </a:r>
          </a:p>
        </p:txBody>
      </p:sp>
      <p:sp>
        <p:nvSpPr>
          <p:cNvPr id="155" name="Shape 155"/>
          <p:cNvSpPr txBox="1"/>
          <p:nvPr>
            <p:ph type="title"/>
          </p:nvPr>
        </p:nvSpPr>
        <p:spPr>
          <a:xfrm>
            <a:off x="4933225" y="393750"/>
            <a:ext cx="3403200" cy="1588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u="sng"/>
              <a:t>Measures of Spread: </a:t>
            </a:r>
            <a:r>
              <a:rPr lang="en"/>
              <a:t>show how much the data in a set vary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